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14.xml" ContentType="application/vnd.openxmlformats-officedocument.presentationml.notesSlide+xml"/>
  <Override PartName="/ppt/charts/chart9.xml" ContentType="application/vnd.openxmlformats-officedocument.drawingml.chart+xml"/>
  <Override PartName="/ppt/notesSlides/notesSlide15.xml" ContentType="application/vnd.openxmlformats-officedocument.presentationml.notesSlide+xml"/>
  <Override PartName="/ppt/charts/chart10.xml" ContentType="application/vnd.openxmlformats-officedocument.drawingml.chart+xml"/>
  <Override PartName="/ppt/notesSlides/notesSlide16.xml" ContentType="application/vnd.openxmlformats-officedocument.presentationml.notesSlide+xml"/>
  <Override PartName="/ppt/charts/chart11.xml" ContentType="application/vnd.openxmlformats-officedocument.drawingml.chart+xml"/>
  <Override PartName="/ppt/notesSlides/notesSlide17.xml" ContentType="application/vnd.openxmlformats-officedocument.presentationml.notesSlide+xml"/>
  <Override PartName="/ppt/charts/chart12.xml" ContentType="application/vnd.openxmlformats-officedocument.drawingml.chart+xml"/>
  <Override PartName="/ppt/notesSlides/notesSlide18.xml" ContentType="application/vnd.openxmlformats-officedocument.presentationml.notesSlide+xml"/>
  <Override PartName="/ppt/charts/chart13.xml" ContentType="application/vnd.openxmlformats-officedocument.drawingml.chart+xml"/>
  <Override PartName="/ppt/notesSlides/notesSlide19.xml" ContentType="application/vnd.openxmlformats-officedocument.presentationml.notesSlide+xml"/>
  <Override PartName="/ppt/charts/chart14.xml" ContentType="application/vnd.openxmlformats-officedocument.drawingml.chart+xml"/>
  <Override PartName="/ppt/notesSlides/notesSlide20.xml" ContentType="application/vnd.openxmlformats-officedocument.presentationml.notesSlide+xml"/>
  <Override PartName="/ppt/charts/chart15.xml" ContentType="application/vnd.openxmlformats-officedocument.drawingml.chart+xml"/>
  <Override PartName="/ppt/notesSlides/notesSlide21.xml" ContentType="application/vnd.openxmlformats-officedocument.presentationml.notesSlide+xml"/>
  <Override PartName="/ppt/charts/chart16.xml" ContentType="application/vnd.openxmlformats-officedocument.drawingml.chart+xml"/>
  <Override PartName="/ppt/notesSlides/notesSlide22.xml" ContentType="application/vnd.openxmlformats-officedocument.presentationml.notesSlide+xml"/>
  <Override PartName="/ppt/charts/chart17.xml" ContentType="application/vnd.openxmlformats-officedocument.drawingml.chart+xml"/>
  <Override PartName="/ppt/notesSlides/notesSlide23.xml" ContentType="application/vnd.openxmlformats-officedocument.presentationml.notesSlide+xml"/>
  <Override PartName="/ppt/charts/chart18.xml" ContentType="application/vnd.openxmlformats-officedocument.drawingml.chart+xml"/>
  <Override PartName="/ppt/notesSlides/notesSlide24.xml" ContentType="application/vnd.openxmlformats-officedocument.presentationml.notesSlide+xml"/>
  <Override PartName="/ppt/charts/chart19.xml" ContentType="application/vnd.openxmlformats-officedocument.drawingml.chart+xml"/>
  <Override PartName="/ppt/notesSlides/notesSlide25.xml" ContentType="application/vnd.openxmlformats-officedocument.presentationml.notesSlide+xml"/>
  <Override PartName="/ppt/charts/chart20.xml" ContentType="application/vnd.openxmlformats-officedocument.drawingml.chart+xml"/>
  <Override PartName="/ppt/notesSlides/notesSlide26.xml" ContentType="application/vnd.openxmlformats-officedocument.presentationml.notesSlide+xml"/>
  <Override PartName="/ppt/charts/chart21.xml" ContentType="application/vnd.openxmlformats-officedocument.drawingml.chart+xml"/>
  <Override PartName="/ppt/notesSlides/notesSlide27.xml" ContentType="application/vnd.openxmlformats-officedocument.presentationml.notesSlide+xml"/>
  <Override PartName="/ppt/charts/chart22.xml" ContentType="application/vnd.openxmlformats-officedocument.drawingml.chart+xml"/>
  <Override PartName="/ppt/notesSlides/notesSlide28.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notesSlides/notesSlide29.xml" ContentType="application/vnd.openxmlformats-officedocument.presentationml.notesSlide+xml"/>
  <Override PartName="/ppt/charts/chart25.xml" ContentType="application/vnd.openxmlformats-officedocument.drawingml.chart+xml"/>
  <Override PartName="/ppt/charts/chart26.xml" ContentType="application/vnd.openxmlformats-officedocument.drawingml.chart+xml"/>
  <Override PartName="/ppt/notesSlides/notesSlide30.xml" ContentType="application/vnd.openxmlformats-officedocument.presentationml.notesSlide+xml"/>
  <Override PartName="/ppt/charts/chart27.xml" ContentType="application/vnd.openxmlformats-officedocument.drawingml.chart+xml"/>
  <Override PartName="/ppt/charts/chart28.xml" ContentType="application/vnd.openxmlformats-officedocument.drawingml.chart+xml"/>
  <Override PartName="/ppt/notesSlides/notesSlide31.xml" ContentType="application/vnd.openxmlformats-officedocument.presentationml.notesSlide+xml"/>
  <Override PartName="/ppt/charts/chart29.xml" ContentType="application/vnd.openxmlformats-officedocument.drawingml.chart+xml"/>
  <Override PartName="/ppt/charts/chart3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Override PartName="/ppt/charts/colors10.xml" ContentType="application/vnd.ms-office.chartcolorstyle+xml"/>
  <Override PartName="/ppt/charts/style10.xml" ContentType="application/vnd.ms-office.chartstyle+xml"/>
  <Override PartName="/ppt/charts/colors11.xml" ContentType="application/vnd.ms-office.chartcolorstyle+xml"/>
  <Override PartName="/ppt/charts/style11.xml" ContentType="application/vnd.ms-office.chartstyle+xml"/>
  <Override PartName="/ppt/charts/colors12.xml" ContentType="application/vnd.ms-office.chartcolorstyle+xml"/>
  <Override PartName="/ppt/charts/style12.xml" ContentType="application/vnd.ms-office.chartstyle+xml"/>
  <Override PartName="/ppt/charts/colors13.xml" ContentType="application/vnd.ms-office.chartcolorstyle+xml"/>
  <Override PartName="/ppt/charts/style13.xml" ContentType="application/vnd.ms-office.chartstyle+xml"/>
  <Override PartName="/ppt/charts/colors14.xml" ContentType="application/vnd.ms-office.chartcolorstyle+xml"/>
  <Override PartName="/ppt/charts/style14.xml" ContentType="application/vnd.ms-office.chartstyle+xml"/>
  <Override PartName="/ppt/charts/colors15.xml" ContentType="application/vnd.ms-office.chartcolorstyle+xml"/>
  <Override PartName="/ppt/charts/style15.xml" ContentType="application/vnd.ms-office.chartstyle+xml"/>
  <Override PartName="/ppt/charts/colors16.xml" ContentType="application/vnd.ms-office.chartcolorstyle+xml"/>
  <Override PartName="/ppt/charts/style16.xml" ContentType="application/vnd.ms-office.chartstyle+xml"/>
  <Override PartName="/ppt/charts/colors17.xml" ContentType="application/vnd.ms-office.chartcolorstyle+xml"/>
  <Override PartName="/ppt/charts/style17.xml" ContentType="application/vnd.ms-office.chartstyle+xml"/>
  <Override PartName="/ppt/charts/colors18.xml" ContentType="application/vnd.ms-office.chartcolorstyle+xml"/>
  <Override PartName="/ppt/charts/style18.xml" ContentType="application/vnd.ms-office.chartstyle+xml"/>
  <Override PartName="/ppt/charts/colors19.xml" ContentType="application/vnd.ms-office.chartcolorstyle+xml"/>
  <Override PartName="/ppt/charts/style19.xml" ContentType="application/vnd.ms-office.chartstyle+xml"/>
  <Override PartName="/ppt/charts/colors20.xml" ContentType="application/vnd.ms-office.chartcolorstyle+xml"/>
  <Override PartName="/ppt/charts/style20.xml" ContentType="application/vnd.ms-office.chartstyle+xml"/>
  <Override PartName="/ppt/charts/colors21.xml" ContentType="application/vnd.ms-office.chartcolorstyle+xml"/>
  <Override PartName="/ppt/charts/style21.xml" ContentType="application/vnd.ms-office.chartstyle+xml"/>
  <Override PartName="/ppt/charts/colors22.xml" ContentType="application/vnd.ms-office.chartcolorstyle+xml"/>
  <Override PartName="/ppt/charts/style22.xml" ContentType="application/vnd.ms-office.chartstyle+xml"/>
  <Override PartName="/ppt/charts/colors23.xml" ContentType="application/vnd.ms-office.chartcolorstyle+xml"/>
  <Override PartName="/ppt/charts/style23.xml" ContentType="application/vnd.ms-office.chartstyle+xml"/>
  <Override PartName="/ppt/charts/colors24.xml" ContentType="application/vnd.ms-office.chartcolorstyle+xml"/>
  <Override PartName="/ppt/charts/style24.xml" ContentType="application/vnd.ms-office.chartstyle+xml"/>
  <Override PartName="/ppt/charts/colors25.xml" ContentType="application/vnd.ms-office.chartcolorstyle+xml"/>
  <Override PartName="/ppt/charts/style25.xml" ContentType="application/vnd.ms-office.chartstyle+xml"/>
  <Override PartName="/ppt/charts/colors26.xml" ContentType="application/vnd.ms-office.chartcolorstyle+xml"/>
  <Override PartName="/ppt/charts/style26.xml" ContentType="application/vnd.ms-office.chartstyle+xml"/>
  <Override PartName="/ppt/charts/colors27.xml" ContentType="application/vnd.ms-office.chartcolorstyle+xml"/>
  <Override PartName="/ppt/charts/style27.xml" ContentType="application/vnd.ms-office.chartstyle+xml"/>
  <Override PartName="/ppt/charts/colors28.xml" ContentType="application/vnd.ms-office.chartcolorstyle+xml"/>
  <Override PartName="/ppt/charts/style28.xml" ContentType="application/vnd.ms-office.chartstyle+xml"/>
  <Override PartName="/ppt/charts/colors29.xml" ContentType="application/vnd.ms-office.chartcolorstyle+xml"/>
  <Override PartName="/ppt/charts/style29.xml" ContentType="application/vnd.ms-office.chartstyle+xml"/>
  <Override PartName="/ppt/charts/colors30.xml" ContentType="application/vnd.ms-office.chartcolorstyle+xml"/>
  <Override PartName="/ppt/charts/style30.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4"/>
  </p:notesMasterIdLst>
  <p:handoutMasterIdLst>
    <p:handoutMasterId r:id="rId35"/>
  </p:handoutMasterIdLst>
  <p:sldIdLst>
    <p:sldId id="256" r:id="rId2"/>
    <p:sldId id="900" r:id="rId3"/>
    <p:sldId id="901" r:id="rId4"/>
    <p:sldId id="902" r:id="rId5"/>
    <p:sldId id="903" r:id="rId6"/>
    <p:sldId id="873" r:id="rId7"/>
    <p:sldId id="874" r:id="rId8"/>
    <p:sldId id="875" r:id="rId9"/>
    <p:sldId id="876" r:id="rId10"/>
    <p:sldId id="877" r:id="rId11"/>
    <p:sldId id="878" r:id="rId12"/>
    <p:sldId id="879" r:id="rId13"/>
    <p:sldId id="880" r:id="rId14"/>
    <p:sldId id="881" r:id="rId15"/>
    <p:sldId id="882" r:id="rId16"/>
    <p:sldId id="883" r:id="rId17"/>
    <p:sldId id="884" r:id="rId18"/>
    <p:sldId id="890" r:id="rId19"/>
    <p:sldId id="885" r:id="rId20"/>
    <p:sldId id="886" r:id="rId21"/>
    <p:sldId id="887" r:id="rId22"/>
    <p:sldId id="888" r:id="rId23"/>
    <p:sldId id="889" r:id="rId24"/>
    <p:sldId id="891" r:id="rId25"/>
    <p:sldId id="892" r:id="rId26"/>
    <p:sldId id="893" r:id="rId27"/>
    <p:sldId id="894" r:id="rId28"/>
    <p:sldId id="895" r:id="rId29"/>
    <p:sldId id="899" r:id="rId30"/>
    <p:sldId id="897" r:id="rId31"/>
    <p:sldId id="898" r:id="rId32"/>
    <p:sldId id="843" r:id="rId3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CCFF"/>
    <a:srgbClr val="69FF69"/>
    <a:srgbClr val="CC99FF"/>
    <a:srgbClr val="FFFF99"/>
    <a:srgbClr val="FF99CC"/>
    <a:srgbClr val="D000D0"/>
    <a:srgbClr val="FF9966"/>
    <a:srgbClr val="CCECFF"/>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01" autoAdjust="0"/>
    <p:restoredTop sz="94628" autoAdjust="0"/>
  </p:normalViewPr>
  <p:slideViewPr>
    <p:cSldViewPr>
      <p:cViewPr>
        <p:scale>
          <a:sx n="94" d="100"/>
          <a:sy n="94" d="100"/>
        </p:scale>
        <p:origin x="-138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6" d="100"/>
          <a:sy n="56" d="100"/>
        </p:scale>
        <p:origin x="-185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3" Type="http://schemas.microsoft.com/office/2011/relationships/chartStyle" Target="style11.xml"/><Relationship Id="rId2" Type="http://schemas.microsoft.com/office/2011/relationships/chartColorStyle" Target="colors11.xml"/><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3" Type="http://schemas.microsoft.com/office/2011/relationships/chartStyle" Target="style12.xml"/><Relationship Id="rId2" Type="http://schemas.microsoft.com/office/2011/relationships/chartColorStyle" Target="colors12.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3" Type="http://schemas.microsoft.com/office/2011/relationships/chartStyle" Target="style13.xml"/><Relationship Id="rId2" Type="http://schemas.microsoft.com/office/2011/relationships/chartColorStyle" Target="colors13.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3" Type="http://schemas.microsoft.com/office/2011/relationships/chartStyle" Target="style14.xml"/><Relationship Id="rId2" Type="http://schemas.microsoft.com/office/2011/relationships/chartColorStyle" Target="colors14.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3" Type="http://schemas.microsoft.com/office/2011/relationships/chartStyle" Target="style15.xml"/><Relationship Id="rId2" Type="http://schemas.microsoft.com/office/2011/relationships/chartColorStyle" Target="colors15.xml"/><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3" Type="http://schemas.microsoft.com/office/2011/relationships/chartStyle" Target="style16.xml"/><Relationship Id="rId2" Type="http://schemas.microsoft.com/office/2011/relationships/chartColorStyle" Target="colors16.xml"/><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3" Type="http://schemas.microsoft.com/office/2011/relationships/chartStyle" Target="style17.xml"/><Relationship Id="rId2" Type="http://schemas.microsoft.com/office/2011/relationships/chartColorStyle" Target="colors17.xml"/><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3" Type="http://schemas.microsoft.com/office/2011/relationships/chartStyle" Target="style18.xml"/><Relationship Id="rId2" Type="http://schemas.microsoft.com/office/2011/relationships/chartColorStyle" Target="colors18.xml"/><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3" Type="http://schemas.microsoft.com/office/2011/relationships/chartStyle" Target="style19.xml"/><Relationship Id="rId2" Type="http://schemas.microsoft.com/office/2011/relationships/chartColorStyle" Target="colors19.xml"/><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3" Type="http://schemas.microsoft.com/office/2011/relationships/chartStyle" Target="style20.xml"/><Relationship Id="rId2" Type="http://schemas.microsoft.com/office/2011/relationships/chartColorStyle" Target="colors20.xml"/><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3" Type="http://schemas.microsoft.com/office/2011/relationships/chartStyle" Target="style21.xml"/><Relationship Id="rId2" Type="http://schemas.microsoft.com/office/2011/relationships/chartColorStyle" Target="colors21.xml"/><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3" Type="http://schemas.microsoft.com/office/2011/relationships/chartStyle" Target="style22.xml"/><Relationship Id="rId2" Type="http://schemas.microsoft.com/office/2011/relationships/chartColorStyle" Target="colors22.xml"/><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3" Type="http://schemas.microsoft.com/office/2011/relationships/chartStyle" Target="style23.xml"/><Relationship Id="rId2" Type="http://schemas.microsoft.com/office/2011/relationships/chartColorStyle" Target="colors23.xml"/><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3" Type="http://schemas.microsoft.com/office/2011/relationships/chartStyle" Target="style24.xml"/><Relationship Id="rId2" Type="http://schemas.microsoft.com/office/2011/relationships/chartColorStyle" Target="colors24.xml"/><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3" Type="http://schemas.microsoft.com/office/2011/relationships/chartStyle" Target="style25.xml"/><Relationship Id="rId2" Type="http://schemas.microsoft.com/office/2011/relationships/chartColorStyle" Target="colors25.xml"/><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3" Type="http://schemas.microsoft.com/office/2011/relationships/chartStyle" Target="style26.xml"/><Relationship Id="rId2" Type="http://schemas.microsoft.com/office/2011/relationships/chartColorStyle" Target="colors26.xml"/><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3" Type="http://schemas.microsoft.com/office/2011/relationships/chartStyle" Target="style27.xml"/><Relationship Id="rId2" Type="http://schemas.microsoft.com/office/2011/relationships/chartColorStyle" Target="colors27.xml"/><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3" Type="http://schemas.microsoft.com/office/2011/relationships/chartStyle" Target="style28.xml"/><Relationship Id="rId2" Type="http://schemas.microsoft.com/office/2011/relationships/chartColorStyle" Target="colors28.xml"/><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3" Type="http://schemas.microsoft.com/office/2011/relationships/chartStyle" Target="style29.xml"/><Relationship Id="rId2" Type="http://schemas.microsoft.com/office/2011/relationships/chartColorStyle" Target="colors29.xml"/><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3" Type="http://schemas.microsoft.com/office/2011/relationships/chartStyle" Target="style30.xml"/><Relationship Id="rId2" Type="http://schemas.microsoft.com/office/2011/relationships/chartColorStyle" Target="colors30.xml"/><Relationship Id="rId1" Type="http://schemas.openxmlformats.org/officeDocument/2006/relationships/package" Target="../embeddings/Microsoft_Excel_Worksheet30.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Πολύ σημαντικό</c:v>
                </c:pt>
              </c:strCache>
            </c:strRef>
          </c:tx>
          <c:spPr>
            <a:solidFill>
              <a:schemeClr val="accent3">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Η εξέλιξη του Κυπριακού προβλήματος</c:v>
                </c:pt>
                <c:pt idx="1">
                  <c:v>Η ισορροπία μεταξύ προσωπικής και επαγγελματικής ζωής</c:v>
                </c:pt>
                <c:pt idx="2">
                  <c:v>Η δυνατότητα για ίσες ευκαιρίες ανέλιξης επαγγελματικά για τις γυναίκες</c:v>
                </c:pt>
                <c:pt idx="3">
                  <c:v>Οι υπερβολικές ευθύνες και βάρος στο σπίτι</c:v>
                </c:pt>
                <c:pt idx="4">
                  <c:v>Η ισορροπία μεταξύ προσωπικού χρόνου και του χρόνου που αφιερώνετε στην οικογένεια σας</c:v>
                </c:pt>
                <c:pt idx="5">
                  <c:v>H ίση πρόσβαση στην μόρφωση και εκπαίδευση, με τους άντρες</c:v>
                </c:pt>
                <c:pt idx="6">
                  <c:v>Η οικονομική σας ανεξαρτησία σαν άτομο</c:v>
                </c:pt>
                <c:pt idx="7">
                  <c:v>H πρόσβαση σε καλή ιατρο-φαρμακευτική περίθαλψη</c:v>
                </c:pt>
                <c:pt idx="8">
                  <c:v>Η ψυχολογική βία εναντίον των γυναικών γενικά</c:v>
                </c:pt>
                <c:pt idx="9">
                  <c:v>Η σωματική βία εναντίον των γυναικών γενικά</c:v>
                </c:pt>
              </c:strCache>
            </c:strRef>
          </c:cat>
          <c:val>
            <c:numRef>
              <c:f>Sheet1!$B$2:$B$11</c:f>
              <c:numCache>
                <c:formatCode>0</c:formatCode>
                <c:ptCount val="10"/>
                <c:pt idx="0">
                  <c:v>42.4</c:v>
                </c:pt>
                <c:pt idx="1">
                  <c:v>65.3</c:v>
                </c:pt>
                <c:pt idx="2">
                  <c:v>66.5</c:v>
                </c:pt>
                <c:pt idx="3">
                  <c:v>68.3</c:v>
                </c:pt>
                <c:pt idx="4">
                  <c:v>69.2</c:v>
                </c:pt>
                <c:pt idx="5">
                  <c:v>69.3</c:v>
                </c:pt>
                <c:pt idx="6">
                  <c:v>72.2</c:v>
                </c:pt>
                <c:pt idx="7">
                  <c:v>75</c:v>
                </c:pt>
                <c:pt idx="8">
                  <c:v>77.2</c:v>
                </c:pt>
                <c:pt idx="9">
                  <c:v>80.7</c:v>
                </c:pt>
              </c:numCache>
            </c:numRef>
          </c:val>
        </c:ser>
        <c:ser>
          <c:idx val="1"/>
          <c:order val="1"/>
          <c:tx>
            <c:strRef>
              <c:f>Sheet1!$C$1</c:f>
              <c:strCache>
                <c:ptCount val="1"/>
                <c:pt idx="0">
                  <c:v>Αρκετά Σημαντικό </c:v>
                </c:pt>
              </c:strCache>
            </c:strRef>
          </c:tx>
          <c:spPr>
            <a:solidFill>
              <a:srgbClr val="69FF69"/>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Η εξέλιξη του Κυπριακού προβλήματος</c:v>
                </c:pt>
                <c:pt idx="1">
                  <c:v>Η ισορροπία μεταξύ προσωπικής και επαγγελματικής ζωής</c:v>
                </c:pt>
                <c:pt idx="2">
                  <c:v>Η δυνατότητα για ίσες ευκαιρίες ανέλιξης επαγγελματικά για τις γυναίκες</c:v>
                </c:pt>
                <c:pt idx="3">
                  <c:v>Οι υπερβολικές ευθύνες και βάρος στο σπίτι</c:v>
                </c:pt>
                <c:pt idx="4">
                  <c:v>Η ισορροπία μεταξύ προσωπικού χρόνου και του χρόνου που αφιερώνετε στην οικογένεια σας</c:v>
                </c:pt>
                <c:pt idx="5">
                  <c:v>H ίση πρόσβαση στην μόρφωση και εκπαίδευση, με τους άντρες</c:v>
                </c:pt>
                <c:pt idx="6">
                  <c:v>Η οικονομική σας ανεξαρτησία σαν άτομο</c:v>
                </c:pt>
                <c:pt idx="7">
                  <c:v>H πρόσβαση σε καλή ιατρο-φαρμακευτική περίθαλψη</c:v>
                </c:pt>
                <c:pt idx="8">
                  <c:v>Η ψυχολογική βία εναντίον των γυναικών γενικά</c:v>
                </c:pt>
                <c:pt idx="9">
                  <c:v>Η σωματική βία εναντίον των γυναικών γενικά</c:v>
                </c:pt>
              </c:strCache>
            </c:strRef>
          </c:cat>
          <c:val>
            <c:numRef>
              <c:f>Sheet1!$C$2:$C$11</c:f>
              <c:numCache>
                <c:formatCode>0</c:formatCode>
                <c:ptCount val="10"/>
                <c:pt idx="0">
                  <c:v>32.5</c:v>
                </c:pt>
                <c:pt idx="1">
                  <c:v>29.7</c:v>
                </c:pt>
                <c:pt idx="2">
                  <c:v>25.7</c:v>
                </c:pt>
                <c:pt idx="3">
                  <c:v>28.5</c:v>
                </c:pt>
                <c:pt idx="4">
                  <c:v>25.8</c:v>
                </c:pt>
                <c:pt idx="5">
                  <c:v>18.5</c:v>
                </c:pt>
                <c:pt idx="6">
                  <c:v>20.7</c:v>
                </c:pt>
                <c:pt idx="7">
                  <c:v>16.600000000000001</c:v>
                </c:pt>
                <c:pt idx="8">
                  <c:v>17.3</c:v>
                </c:pt>
                <c:pt idx="9">
                  <c:v>14</c:v>
                </c:pt>
              </c:numCache>
            </c:numRef>
          </c:val>
        </c:ser>
        <c:ser>
          <c:idx val="2"/>
          <c:order val="2"/>
          <c:tx>
            <c:strRef>
              <c:f>Sheet1!$D$1</c:f>
              <c:strCache>
                <c:ptCount val="1"/>
                <c:pt idx="0">
                  <c:v>Όχι και τόσο σημαντικό</c:v>
                </c:pt>
              </c:strCache>
            </c:strRef>
          </c:tx>
          <c:spPr>
            <a:solidFill>
              <a:srgbClr val="FF7C8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Η εξέλιξη του Κυπριακού προβλήματος</c:v>
                </c:pt>
                <c:pt idx="1">
                  <c:v>Η ισορροπία μεταξύ προσωπικής και επαγγελματικής ζωής</c:v>
                </c:pt>
                <c:pt idx="2">
                  <c:v>Η δυνατότητα για ίσες ευκαιρίες ανέλιξης επαγγελματικά για τις γυναίκες</c:v>
                </c:pt>
                <c:pt idx="3">
                  <c:v>Οι υπερβολικές ευθύνες και βάρος στο σπίτι</c:v>
                </c:pt>
                <c:pt idx="4">
                  <c:v>Η ισορροπία μεταξύ προσωπικού χρόνου και του χρόνου που αφιερώνετε στην οικογένεια σας</c:v>
                </c:pt>
                <c:pt idx="5">
                  <c:v>H ίση πρόσβαση στην μόρφωση και εκπαίδευση, με τους άντρες</c:v>
                </c:pt>
                <c:pt idx="6">
                  <c:v>Η οικονομική σας ανεξαρτησία σαν άτομο</c:v>
                </c:pt>
                <c:pt idx="7">
                  <c:v>H πρόσβαση σε καλή ιατρο-φαρμακευτική περίθαλψη</c:v>
                </c:pt>
                <c:pt idx="8">
                  <c:v>Η ψυχολογική βία εναντίον των γυναικών γενικά</c:v>
                </c:pt>
                <c:pt idx="9">
                  <c:v>Η σωματική βία εναντίον των γυναικών γενικά</c:v>
                </c:pt>
              </c:strCache>
            </c:strRef>
          </c:cat>
          <c:val>
            <c:numRef>
              <c:f>Sheet1!$D$2:$D$11</c:f>
              <c:numCache>
                <c:formatCode>0</c:formatCode>
                <c:ptCount val="10"/>
                <c:pt idx="0">
                  <c:v>13.2</c:v>
                </c:pt>
                <c:pt idx="1">
                  <c:v>2.6</c:v>
                </c:pt>
                <c:pt idx="2">
                  <c:v>5.6</c:v>
                </c:pt>
                <c:pt idx="3">
                  <c:v>2.2999999999999998</c:v>
                </c:pt>
                <c:pt idx="4">
                  <c:v>3.7</c:v>
                </c:pt>
                <c:pt idx="5">
                  <c:v>7.2</c:v>
                </c:pt>
                <c:pt idx="6">
                  <c:v>5.3</c:v>
                </c:pt>
                <c:pt idx="7">
                  <c:v>4.9000000000000004</c:v>
                </c:pt>
                <c:pt idx="8">
                  <c:v>4</c:v>
                </c:pt>
                <c:pt idx="9">
                  <c:v>3.5</c:v>
                </c:pt>
              </c:numCache>
            </c:numRef>
          </c:val>
        </c:ser>
        <c:ser>
          <c:idx val="3"/>
          <c:order val="3"/>
          <c:tx>
            <c:strRef>
              <c:f>Sheet1!$E$1</c:f>
              <c:strCache>
                <c:ptCount val="1"/>
                <c:pt idx="0">
                  <c:v>Καθόλου σημαντικό</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Η εξέλιξη του Κυπριακού προβλήματος</c:v>
                </c:pt>
                <c:pt idx="1">
                  <c:v>Η ισορροπία μεταξύ προσωπικής και επαγγελματικής ζωής</c:v>
                </c:pt>
                <c:pt idx="2">
                  <c:v>Η δυνατότητα για ίσες ευκαιρίες ανέλιξης επαγγελματικά για τις γυναίκες</c:v>
                </c:pt>
                <c:pt idx="3">
                  <c:v>Οι υπερβολικές ευθύνες και βάρος στο σπίτι</c:v>
                </c:pt>
                <c:pt idx="4">
                  <c:v>Η ισορροπία μεταξύ προσωπικού χρόνου και του χρόνου που αφιερώνετε στην οικογένεια σας</c:v>
                </c:pt>
                <c:pt idx="5">
                  <c:v>H ίση πρόσβαση στην μόρφωση και εκπαίδευση, με τους άντρες</c:v>
                </c:pt>
                <c:pt idx="6">
                  <c:v>Η οικονομική σας ανεξαρτησία σαν άτομο</c:v>
                </c:pt>
                <c:pt idx="7">
                  <c:v>H πρόσβαση σε καλή ιατρο-φαρμακευτική περίθαλψη</c:v>
                </c:pt>
                <c:pt idx="8">
                  <c:v>Η ψυχολογική βία εναντίον των γυναικών γενικά</c:v>
                </c:pt>
                <c:pt idx="9">
                  <c:v>Η σωματική βία εναντίον των γυναικών γενικά</c:v>
                </c:pt>
              </c:strCache>
            </c:strRef>
          </c:cat>
          <c:val>
            <c:numRef>
              <c:f>Sheet1!$E$2:$E$11</c:f>
              <c:numCache>
                <c:formatCode>0</c:formatCode>
                <c:ptCount val="10"/>
                <c:pt idx="0">
                  <c:v>8.8000000000000007</c:v>
                </c:pt>
                <c:pt idx="1">
                  <c:v>0.9</c:v>
                </c:pt>
                <c:pt idx="2">
                  <c:v>0.8</c:v>
                </c:pt>
                <c:pt idx="3">
                  <c:v>0.5</c:v>
                </c:pt>
                <c:pt idx="4">
                  <c:v>0.9</c:v>
                </c:pt>
                <c:pt idx="5">
                  <c:v>4.5999999999999996</c:v>
                </c:pt>
                <c:pt idx="6">
                  <c:v>1.5</c:v>
                </c:pt>
                <c:pt idx="7">
                  <c:v>2.8</c:v>
                </c:pt>
                <c:pt idx="8">
                  <c:v>1</c:v>
                </c:pt>
                <c:pt idx="9">
                  <c:v>0.6</c:v>
                </c:pt>
              </c:numCache>
            </c:numRef>
          </c:val>
        </c:ser>
        <c:ser>
          <c:idx val="4"/>
          <c:order val="4"/>
          <c:tx>
            <c:strRef>
              <c:f>Sheet1!$F$1</c:f>
              <c:strCache>
                <c:ptCount val="1"/>
                <c:pt idx="0">
                  <c:v>ΔΞ/ ΔΑ</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Η εξέλιξη του Κυπριακού προβλήματος</c:v>
                </c:pt>
                <c:pt idx="1">
                  <c:v>Η ισορροπία μεταξύ προσωπικής και επαγγελματικής ζωής</c:v>
                </c:pt>
                <c:pt idx="2">
                  <c:v>Η δυνατότητα για ίσες ευκαιρίες ανέλιξης επαγγελματικά για τις γυναίκες</c:v>
                </c:pt>
                <c:pt idx="3">
                  <c:v>Οι υπερβολικές ευθύνες και βάρος στο σπίτι</c:v>
                </c:pt>
                <c:pt idx="4">
                  <c:v>Η ισορροπία μεταξύ προσωπικού χρόνου και του χρόνου που αφιερώνετε στην οικογένεια σας</c:v>
                </c:pt>
                <c:pt idx="5">
                  <c:v>H ίση πρόσβαση στην μόρφωση και εκπαίδευση, με τους άντρες</c:v>
                </c:pt>
                <c:pt idx="6">
                  <c:v>Η οικονομική σας ανεξαρτησία σαν άτομο</c:v>
                </c:pt>
                <c:pt idx="7">
                  <c:v>H πρόσβαση σε καλή ιατρο-φαρμακευτική περίθαλψη</c:v>
                </c:pt>
                <c:pt idx="8">
                  <c:v>Η ψυχολογική βία εναντίον των γυναικών γενικά</c:v>
                </c:pt>
                <c:pt idx="9">
                  <c:v>Η σωματική βία εναντίον των γυναικών γενικά</c:v>
                </c:pt>
              </c:strCache>
            </c:strRef>
          </c:cat>
          <c:val>
            <c:numRef>
              <c:f>Sheet1!$F$2:$F$11</c:f>
              <c:numCache>
                <c:formatCode>0</c:formatCode>
                <c:ptCount val="10"/>
                <c:pt idx="0">
                  <c:v>23</c:v>
                </c:pt>
                <c:pt idx="1">
                  <c:v>1.5</c:v>
                </c:pt>
                <c:pt idx="2">
                  <c:v>1.3</c:v>
                </c:pt>
                <c:pt idx="6">
                  <c:v>0.3</c:v>
                </c:pt>
                <c:pt idx="7">
                  <c:v>0.8</c:v>
                </c:pt>
                <c:pt idx="8">
                  <c:v>0.5</c:v>
                </c:pt>
                <c:pt idx="9">
                  <c:v>1.2</c:v>
                </c:pt>
              </c:numCache>
            </c:numRef>
          </c:val>
        </c:ser>
        <c:dLbls>
          <c:dLblPos val="ctr"/>
          <c:showLegendKey val="0"/>
          <c:showVal val="1"/>
          <c:showCatName val="0"/>
          <c:showSerName val="0"/>
          <c:showPercent val="0"/>
          <c:showBubbleSize val="0"/>
        </c:dLbls>
        <c:gapWidth val="150"/>
        <c:overlap val="100"/>
        <c:axId val="31625984"/>
        <c:axId val="31627520"/>
      </c:barChart>
      <c:catAx>
        <c:axId val="31625984"/>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31627520"/>
        <c:crosses val="autoZero"/>
        <c:auto val="1"/>
        <c:lblAlgn val="ctr"/>
        <c:lblOffset val="100"/>
        <c:noMultiLvlLbl val="0"/>
      </c:catAx>
      <c:valAx>
        <c:axId val="31627520"/>
        <c:scaling>
          <c:orientation val="minMax"/>
          <c:max val="1"/>
          <c:min val="0"/>
        </c:scaling>
        <c:delete val="1"/>
        <c:axPos val="b"/>
        <c:numFmt formatCode="0%" sourceLinked="1"/>
        <c:majorTickMark val="out"/>
        <c:minorTickMark val="none"/>
        <c:tickLblPos val="nextTo"/>
        <c:crossAx val="31625984"/>
        <c:crosses val="autoZero"/>
        <c:crossBetween val="between"/>
        <c:majorUnit val="1"/>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sz="1400"/>
      </a:pPr>
      <a:endParaRPr lang="el-G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Ικανοποιητικές</c:v>
                </c:pt>
              </c:strCache>
            </c:strRef>
          </c:tx>
          <c:spPr>
            <a:solidFill>
              <a:srgbClr val="92D05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Συμμετοχή στην πολιτική σε επίπεδο τοπικής αυτοδιοίκησης</c:v>
                </c:pt>
                <c:pt idx="1">
                  <c:v>Παρουσία των γυναικών στη βουλή</c:v>
                </c:pt>
                <c:pt idx="2">
                  <c:v>Διευθυντικές θέσεις στην εργασία</c:v>
                </c:pt>
                <c:pt idx="3">
                  <c:v>Παρουσία σε επαγγελματικά σώματα</c:v>
                </c:pt>
                <c:pt idx="4">
                  <c:v>Συμμετοχή σε εθελοντικές, Φιλανθρωπικές ή Μη Κυβερνητικές Οργανώσεις</c:v>
                </c:pt>
              </c:strCache>
            </c:strRef>
          </c:cat>
          <c:val>
            <c:numRef>
              <c:f>Sheet1!$B$2:$B$6</c:f>
              <c:numCache>
                <c:formatCode>General</c:formatCode>
                <c:ptCount val="5"/>
                <c:pt idx="0">
                  <c:v>47</c:v>
                </c:pt>
                <c:pt idx="1">
                  <c:v>48</c:v>
                </c:pt>
                <c:pt idx="2">
                  <c:v>57</c:v>
                </c:pt>
                <c:pt idx="3">
                  <c:v>58</c:v>
                </c:pt>
                <c:pt idx="4">
                  <c:v>69</c:v>
                </c:pt>
              </c:numCache>
            </c:numRef>
          </c:val>
        </c:ser>
        <c:ser>
          <c:idx val="1"/>
          <c:order val="1"/>
          <c:tx>
            <c:strRef>
              <c:f>Sheet1!$C$1</c:f>
              <c:strCache>
                <c:ptCount val="1"/>
                <c:pt idx="0">
                  <c:v>Μη Ικανοποιητικές</c:v>
                </c:pt>
              </c:strCache>
            </c:strRef>
          </c:tx>
          <c:spPr>
            <a:solidFill>
              <a:srgbClr val="FF99CC"/>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Συμμετοχή στην πολιτική σε επίπεδο τοπικής αυτοδιοίκησης</c:v>
                </c:pt>
                <c:pt idx="1">
                  <c:v>Παρουσία των γυναικών στη βουλή</c:v>
                </c:pt>
                <c:pt idx="2">
                  <c:v>Διευθυντικές θέσεις στην εργασία</c:v>
                </c:pt>
                <c:pt idx="3">
                  <c:v>Παρουσία σε επαγγελματικά σώματα</c:v>
                </c:pt>
                <c:pt idx="4">
                  <c:v>Συμμετοχή σε εθελοντικές, Φιλανθρωπικές ή Μη Κυβερνητικές Οργανώσεις</c:v>
                </c:pt>
              </c:strCache>
            </c:strRef>
          </c:cat>
          <c:val>
            <c:numRef>
              <c:f>Sheet1!$C$2:$C$6</c:f>
              <c:numCache>
                <c:formatCode>General</c:formatCode>
                <c:ptCount val="5"/>
                <c:pt idx="0">
                  <c:v>45</c:v>
                </c:pt>
                <c:pt idx="1">
                  <c:v>45</c:v>
                </c:pt>
                <c:pt idx="2">
                  <c:v>34</c:v>
                </c:pt>
                <c:pt idx="3">
                  <c:v>33</c:v>
                </c:pt>
                <c:pt idx="4">
                  <c:v>20</c:v>
                </c:pt>
              </c:numCache>
            </c:numRef>
          </c:val>
        </c:ser>
        <c:ser>
          <c:idx val="2"/>
          <c:order val="2"/>
          <c:tx>
            <c:strRef>
              <c:f>Sheet1!$D$1</c:f>
              <c:strCache>
                <c:ptCount val="1"/>
                <c:pt idx="0">
                  <c:v>ΔΞ/ ΔΑ</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Συμμετοχή στην πολιτική σε επίπεδο τοπικής αυτοδιοίκησης</c:v>
                </c:pt>
                <c:pt idx="1">
                  <c:v>Παρουσία των γυναικών στη βουλή</c:v>
                </c:pt>
                <c:pt idx="2">
                  <c:v>Διευθυντικές θέσεις στην εργασία</c:v>
                </c:pt>
                <c:pt idx="3">
                  <c:v>Παρουσία σε επαγγελματικά σώματα</c:v>
                </c:pt>
                <c:pt idx="4">
                  <c:v>Συμμετοχή σε εθελοντικές, Φιλανθρωπικές ή Μη Κυβερνητικές Οργανώσεις</c:v>
                </c:pt>
              </c:strCache>
            </c:strRef>
          </c:cat>
          <c:val>
            <c:numRef>
              <c:f>Sheet1!$D$2:$D$6</c:f>
              <c:numCache>
                <c:formatCode>General</c:formatCode>
                <c:ptCount val="5"/>
                <c:pt idx="0">
                  <c:v>8</c:v>
                </c:pt>
                <c:pt idx="1">
                  <c:v>7</c:v>
                </c:pt>
                <c:pt idx="2">
                  <c:v>8</c:v>
                </c:pt>
                <c:pt idx="3">
                  <c:v>9</c:v>
                </c:pt>
                <c:pt idx="4">
                  <c:v>11</c:v>
                </c:pt>
              </c:numCache>
            </c:numRef>
          </c:val>
        </c:ser>
        <c:dLbls>
          <c:dLblPos val="ctr"/>
          <c:showLegendKey val="0"/>
          <c:showVal val="1"/>
          <c:showCatName val="0"/>
          <c:showSerName val="0"/>
          <c:showPercent val="0"/>
          <c:showBubbleSize val="0"/>
        </c:dLbls>
        <c:gapWidth val="150"/>
        <c:overlap val="100"/>
        <c:axId val="80781312"/>
        <c:axId val="80782848"/>
      </c:barChart>
      <c:catAx>
        <c:axId val="8078131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80782848"/>
        <c:crosses val="autoZero"/>
        <c:auto val="1"/>
        <c:lblAlgn val="ctr"/>
        <c:lblOffset val="100"/>
        <c:noMultiLvlLbl val="0"/>
      </c:catAx>
      <c:valAx>
        <c:axId val="80782848"/>
        <c:scaling>
          <c:orientation val="minMax"/>
          <c:max val="1"/>
          <c:min val="0"/>
        </c:scaling>
        <c:delete val="1"/>
        <c:axPos val="b"/>
        <c:numFmt formatCode="0%" sourceLinked="1"/>
        <c:majorTickMark val="out"/>
        <c:minorTickMark val="none"/>
        <c:tickLblPos val="nextTo"/>
        <c:crossAx val="80781312"/>
        <c:crosses val="autoZero"/>
        <c:crossBetween val="between"/>
        <c:majorUnit val="1"/>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sz="1400"/>
      </a:pPr>
      <a:endParaRPr lang="el-G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 </a:t>
            </a:r>
            <a:r>
              <a:rPr lang="el-GR" dirty="0" smtClean="0"/>
              <a:t>Ικανοποιητικές</a:t>
            </a:r>
            <a:endParaRPr lang="en-US" dirty="0"/>
          </a:p>
        </c:rich>
      </c:tx>
      <c:overlay val="0"/>
      <c:spPr>
        <a:noFill/>
        <a:ln>
          <a:noFill/>
        </a:ln>
        <a:effectLst/>
      </c:spPr>
    </c:title>
    <c:autoTitleDeleted val="0"/>
    <c:plotArea>
      <c:layout/>
      <c:barChart>
        <c:barDir val="bar"/>
        <c:grouping val="clustered"/>
        <c:varyColors val="0"/>
        <c:ser>
          <c:idx val="0"/>
          <c:order val="0"/>
          <c:tx>
            <c:strRef>
              <c:f>Sheet1!$B$1</c:f>
              <c:strCache>
                <c:ptCount val="1"/>
                <c:pt idx="0">
                  <c:v>Ελληνοκύπριες</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Συμμετοχή στην πολιτική σε επίπεδο τοπικής αυτοδιοίκησης</c:v>
                </c:pt>
                <c:pt idx="1">
                  <c:v>Παρουσία των γυναικών στη βουλή</c:v>
                </c:pt>
                <c:pt idx="2">
                  <c:v>Διευθυντικές θέσεις στην εργασία</c:v>
                </c:pt>
                <c:pt idx="3">
                  <c:v>Παρουσία σε επαγγελματικά σώματα</c:v>
                </c:pt>
                <c:pt idx="4">
                  <c:v>Συμμετοχή σε εθελοντικές, Φιλανθρωπικές ή Μη Κυβερνητικές Οργανώσεις</c:v>
                </c:pt>
              </c:strCache>
            </c:strRef>
          </c:cat>
          <c:val>
            <c:numRef>
              <c:f>Sheet1!$B$2:$B$6</c:f>
              <c:numCache>
                <c:formatCode>0</c:formatCode>
                <c:ptCount val="5"/>
                <c:pt idx="0">
                  <c:v>32.299999999999997</c:v>
                </c:pt>
                <c:pt idx="1">
                  <c:v>26</c:v>
                </c:pt>
                <c:pt idx="2">
                  <c:v>34.799999999999997</c:v>
                </c:pt>
                <c:pt idx="3">
                  <c:v>41.1</c:v>
                </c:pt>
                <c:pt idx="4">
                  <c:v>90.7</c:v>
                </c:pt>
              </c:numCache>
            </c:numRef>
          </c:val>
        </c:ser>
        <c:ser>
          <c:idx val="1"/>
          <c:order val="1"/>
          <c:tx>
            <c:strRef>
              <c:f>Sheet1!$C$1</c:f>
              <c:strCache>
                <c:ptCount val="1"/>
                <c:pt idx="0">
                  <c:v>Τουρκοκύπριες</c:v>
                </c:pt>
              </c:strCache>
            </c:strRef>
          </c:tx>
          <c:spPr>
            <a:solidFill>
              <a:srgbClr val="FF7C8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Συμμετοχή στην πολιτική σε επίπεδο τοπικής αυτοδιοίκησης</c:v>
                </c:pt>
                <c:pt idx="1">
                  <c:v>Παρουσία των γυναικών στη βουλή</c:v>
                </c:pt>
                <c:pt idx="2">
                  <c:v>Διευθυντικές θέσεις στην εργασία</c:v>
                </c:pt>
                <c:pt idx="3">
                  <c:v>Παρουσία σε επαγγελματικά σώματα</c:v>
                </c:pt>
                <c:pt idx="4">
                  <c:v>Συμμετοχή σε εθελοντικές, Φιλανθρωπικές ή Μη Κυβερνητικές Οργανώσεις</c:v>
                </c:pt>
              </c:strCache>
            </c:strRef>
          </c:cat>
          <c:val>
            <c:numRef>
              <c:f>Sheet1!$C$2:$C$6</c:f>
              <c:numCache>
                <c:formatCode>General</c:formatCode>
                <c:ptCount val="5"/>
                <c:pt idx="0">
                  <c:v>47</c:v>
                </c:pt>
                <c:pt idx="1">
                  <c:v>48</c:v>
                </c:pt>
                <c:pt idx="2">
                  <c:v>57</c:v>
                </c:pt>
                <c:pt idx="3">
                  <c:v>58</c:v>
                </c:pt>
                <c:pt idx="4">
                  <c:v>69</c:v>
                </c:pt>
              </c:numCache>
            </c:numRef>
          </c:val>
        </c:ser>
        <c:dLbls>
          <c:dLblPos val="outEnd"/>
          <c:showLegendKey val="0"/>
          <c:showVal val="1"/>
          <c:showCatName val="0"/>
          <c:showSerName val="0"/>
          <c:showPercent val="0"/>
          <c:showBubbleSize val="0"/>
        </c:dLbls>
        <c:gapWidth val="182"/>
        <c:axId val="81016704"/>
        <c:axId val="81018240"/>
      </c:barChart>
      <c:catAx>
        <c:axId val="810167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81018240"/>
        <c:crosses val="autoZero"/>
        <c:auto val="1"/>
        <c:lblAlgn val="ctr"/>
        <c:lblOffset val="100"/>
        <c:noMultiLvlLbl val="0"/>
      </c:catAx>
      <c:valAx>
        <c:axId val="81018240"/>
        <c:scaling>
          <c:orientation val="minMax"/>
        </c:scaling>
        <c:delete val="1"/>
        <c:axPos val="b"/>
        <c:numFmt formatCode="0" sourceLinked="1"/>
        <c:majorTickMark val="none"/>
        <c:minorTickMark val="none"/>
        <c:tickLblPos val="nextTo"/>
        <c:crossAx val="8101670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 </a:t>
            </a:r>
            <a:r>
              <a:rPr lang="el-GR" dirty="0" smtClean="0"/>
              <a:t>Είχαν αρνητική</a:t>
            </a:r>
            <a:r>
              <a:rPr lang="el-GR" baseline="0" dirty="0" smtClean="0"/>
              <a:t> εμπειρία</a:t>
            </a:r>
            <a:endParaRPr lang="en-US" dirty="0"/>
          </a:p>
        </c:rich>
      </c:tx>
      <c:overlay val="0"/>
      <c:spPr>
        <a:noFill/>
        <a:ln>
          <a:noFill/>
        </a:ln>
        <a:effectLst/>
      </c:spPr>
    </c:title>
    <c:autoTitleDeleted val="0"/>
    <c:plotArea>
      <c:layout/>
      <c:barChart>
        <c:barDir val="bar"/>
        <c:grouping val="clustered"/>
        <c:varyColors val="0"/>
        <c:ser>
          <c:idx val="0"/>
          <c:order val="0"/>
          <c:tx>
            <c:strRef>
              <c:f>Sheet1!$B$1</c:f>
              <c:strCache>
                <c:ptCount val="1"/>
                <c:pt idx="0">
                  <c:v>Ελληνοκύπριες</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Τα ανθρώπινα δικαιώματα σας παραβιάστηκαν λόγω του ότι είστε γυναίκα</c:v>
                </c:pt>
                <c:pt idx="1">
                  <c:v>Νοιώσατε κάποιου είδους παρενόχληση από άντρες είτε στο χώρο εργασίας σας είτε αλλού</c:v>
                </c:pt>
                <c:pt idx="2">
                  <c:v>Δεν τύχατε ίσης μεταχείρισης με άντρες στο χώρο εργασίας σας </c:v>
                </c:pt>
                <c:pt idx="3">
                  <c:v>Δεν κάνατε κάτι που εσείς θέλατε διότι δεν σας ενθάρρυναν άλλα μέλη της οικογένειας σας ή σας το απαγόρευσαν</c:v>
                </c:pt>
                <c:pt idx="4">
                  <c:v>Δεν είχατε κάπου να αφήσετε τα παιδιά σας και για αυτό έπρεπε να αλλάξετε το προσωπικό σας πρόγραμμα</c:v>
                </c:pt>
                <c:pt idx="5">
                  <c:v>Έπρεπε να ζητήσετε χρήματα από κάποιο άλλο άτομο στο σπίτι ή της οικογένειας σας για να καλύψετε προσωπικά σας έξοδα</c:v>
                </c:pt>
                <c:pt idx="6">
                  <c:v>Σταματήσατε ή αναβάλατε επ΄αόριστο κάποια χόμπυ σας λόγω έλλειψης ελεύθερου προσωπικού χρόνου</c:v>
                </c:pt>
              </c:strCache>
            </c:strRef>
          </c:cat>
          <c:val>
            <c:numRef>
              <c:f>Sheet1!$B$2:$B$8</c:f>
              <c:numCache>
                <c:formatCode>0</c:formatCode>
                <c:ptCount val="7"/>
                <c:pt idx="0">
                  <c:v>19.5</c:v>
                </c:pt>
                <c:pt idx="1">
                  <c:v>20.100000000000001</c:v>
                </c:pt>
                <c:pt idx="2">
                  <c:v>21.4</c:v>
                </c:pt>
                <c:pt idx="3">
                  <c:v>21.6</c:v>
                </c:pt>
                <c:pt idx="4">
                  <c:v>33.700000000000003</c:v>
                </c:pt>
                <c:pt idx="5">
                  <c:v>41.6</c:v>
                </c:pt>
                <c:pt idx="6">
                  <c:v>56.5</c:v>
                </c:pt>
              </c:numCache>
            </c:numRef>
          </c:val>
        </c:ser>
        <c:ser>
          <c:idx val="1"/>
          <c:order val="1"/>
          <c:tx>
            <c:strRef>
              <c:f>Sheet1!$C$1</c:f>
              <c:strCache>
                <c:ptCount val="1"/>
                <c:pt idx="0">
                  <c:v>Τουρκοκύπριες</c:v>
                </c:pt>
              </c:strCache>
            </c:strRef>
          </c:tx>
          <c:spPr>
            <a:solidFill>
              <a:srgbClr val="FF7C8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Τα ανθρώπινα δικαιώματα σας παραβιάστηκαν λόγω του ότι είστε γυναίκα</c:v>
                </c:pt>
                <c:pt idx="1">
                  <c:v>Νοιώσατε κάποιου είδους παρενόχληση από άντρες είτε στο χώρο εργασίας σας είτε αλλού</c:v>
                </c:pt>
                <c:pt idx="2">
                  <c:v>Δεν τύχατε ίσης μεταχείρισης με άντρες στο χώρο εργασίας σας </c:v>
                </c:pt>
                <c:pt idx="3">
                  <c:v>Δεν κάνατε κάτι που εσείς θέλατε διότι δεν σας ενθάρρυναν άλλα μέλη της οικογένειας σας ή σας το απαγόρευσαν</c:v>
                </c:pt>
                <c:pt idx="4">
                  <c:v>Δεν είχατε κάπου να αφήσετε τα παιδιά σας και για αυτό έπρεπε να αλλάξετε το προσωπικό σας πρόγραμμα</c:v>
                </c:pt>
                <c:pt idx="5">
                  <c:v>Έπρεπε να ζητήσετε χρήματα από κάποιο άλλο άτομο στο σπίτι ή της οικογένειας σας για να καλύψετε προσωπικά σας έξοδα</c:v>
                </c:pt>
                <c:pt idx="6">
                  <c:v>Σταματήσατε ή αναβάλατε επ΄αόριστο κάποια χόμπυ σας λόγω έλλειψης ελεύθερου προσωπικού χρόνου</c:v>
                </c:pt>
              </c:strCache>
            </c:strRef>
          </c:cat>
          <c:val>
            <c:numRef>
              <c:f>Sheet1!$C$2:$C$8</c:f>
              <c:numCache>
                <c:formatCode>General</c:formatCode>
                <c:ptCount val="7"/>
                <c:pt idx="0">
                  <c:v>25</c:v>
                </c:pt>
                <c:pt idx="1">
                  <c:v>9</c:v>
                </c:pt>
                <c:pt idx="2">
                  <c:v>19</c:v>
                </c:pt>
                <c:pt idx="3">
                  <c:v>33</c:v>
                </c:pt>
                <c:pt idx="4">
                  <c:v>19</c:v>
                </c:pt>
                <c:pt idx="5">
                  <c:v>57</c:v>
                </c:pt>
                <c:pt idx="6">
                  <c:v>51</c:v>
                </c:pt>
              </c:numCache>
            </c:numRef>
          </c:val>
        </c:ser>
        <c:dLbls>
          <c:dLblPos val="outEnd"/>
          <c:showLegendKey val="0"/>
          <c:showVal val="1"/>
          <c:showCatName val="0"/>
          <c:showSerName val="0"/>
          <c:showPercent val="0"/>
          <c:showBubbleSize val="0"/>
        </c:dLbls>
        <c:gapWidth val="182"/>
        <c:axId val="80867712"/>
        <c:axId val="80869248"/>
      </c:barChart>
      <c:catAx>
        <c:axId val="808677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80869248"/>
        <c:crosses val="autoZero"/>
        <c:auto val="1"/>
        <c:lblAlgn val="ctr"/>
        <c:lblOffset val="100"/>
        <c:noMultiLvlLbl val="0"/>
      </c:catAx>
      <c:valAx>
        <c:axId val="80869248"/>
        <c:scaling>
          <c:orientation val="minMax"/>
        </c:scaling>
        <c:delete val="1"/>
        <c:axPos val="b"/>
        <c:numFmt formatCode="0" sourceLinked="1"/>
        <c:majorTickMark val="none"/>
        <c:minorTickMark val="none"/>
        <c:tickLblPos val="nextTo"/>
        <c:crossAx val="8086771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 </a:t>
            </a:r>
            <a:r>
              <a:rPr lang="el-GR" dirty="0" smtClean="0"/>
              <a:t>Είχαν θέση/</a:t>
            </a:r>
            <a:r>
              <a:rPr lang="el-GR" baseline="0" dirty="0" smtClean="0"/>
              <a:t> ρόλο</a:t>
            </a:r>
            <a:endParaRPr lang="en-US" dirty="0"/>
          </a:p>
        </c:rich>
      </c:tx>
      <c:overlay val="0"/>
      <c:spPr>
        <a:noFill/>
        <a:ln>
          <a:noFill/>
        </a:ln>
        <a:effectLst/>
      </c:spPr>
    </c:title>
    <c:autoTitleDeleted val="0"/>
    <c:plotArea>
      <c:layout/>
      <c:barChart>
        <c:barDir val="bar"/>
        <c:grouping val="clustered"/>
        <c:varyColors val="0"/>
        <c:ser>
          <c:idx val="0"/>
          <c:order val="0"/>
          <c:tx>
            <c:strRef>
              <c:f>Sheet1!$B$1</c:f>
              <c:strCache>
                <c:ptCount val="1"/>
                <c:pt idx="0">
                  <c:v>Ελληνοκύπριες</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Εργαστήκατε σε ιδιωτική επιχείρηση με πλήρη απασχόληση</c:v>
                </c:pt>
                <c:pt idx="1">
                  <c:v>Συμμετείχατε ενεργά σε πολιτική οργάνωση ή κόμμα</c:v>
                </c:pt>
                <c:pt idx="2">
                  <c:v>Συμμετείχατε ενεργά σε κάποια εθελοντική, φιλανθρωπική ή Μη Κυβερνητική Οργάνωση</c:v>
                </c:pt>
                <c:pt idx="3">
                  <c:v>Εργαστήκατε στο δημόσιο ή τον ημι-κρατικό τομέα</c:v>
                </c:pt>
                <c:pt idx="4">
                  <c:v>Είχατε διευθυντική θέση στην εργασία σας</c:v>
                </c:pt>
              </c:strCache>
            </c:strRef>
          </c:cat>
          <c:val>
            <c:numRef>
              <c:f>Sheet1!$B$2:$B$6</c:f>
              <c:numCache>
                <c:formatCode>0</c:formatCode>
                <c:ptCount val="5"/>
                <c:pt idx="0">
                  <c:v>75.3</c:v>
                </c:pt>
                <c:pt idx="1">
                  <c:v>16.2</c:v>
                </c:pt>
                <c:pt idx="2">
                  <c:v>56.8</c:v>
                </c:pt>
                <c:pt idx="3">
                  <c:v>31.5</c:v>
                </c:pt>
                <c:pt idx="4">
                  <c:v>37</c:v>
                </c:pt>
              </c:numCache>
            </c:numRef>
          </c:val>
        </c:ser>
        <c:ser>
          <c:idx val="1"/>
          <c:order val="1"/>
          <c:tx>
            <c:strRef>
              <c:f>Sheet1!$C$1</c:f>
              <c:strCache>
                <c:ptCount val="1"/>
                <c:pt idx="0">
                  <c:v>Τουρκοκύπριες</c:v>
                </c:pt>
              </c:strCache>
            </c:strRef>
          </c:tx>
          <c:spPr>
            <a:solidFill>
              <a:srgbClr val="FF7C8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Εργαστήκατε σε ιδιωτική επιχείρηση με πλήρη απασχόληση</c:v>
                </c:pt>
                <c:pt idx="1">
                  <c:v>Συμμετείχατε ενεργά σε πολιτική οργάνωση ή κόμμα</c:v>
                </c:pt>
                <c:pt idx="2">
                  <c:v>Συμμετείχατε ενεργά σε κάποια εθελοντική, φιλανθρωπική ή Μη Κυβερνητική Οργάνωση</c:v>
                </c:pt>
                <c:pt idx="3">
                  <c:v>Εργαστήκατε στο δημόσιο ή τον ημι-κρατικό τομέα</c:v>
                </c:pt>
                <c:pt idx="4">
                  <c:v>Είχατε διευθυντική θέση στην εργασία σας</c:v>
                </c:pt>
              </c:strCache>
            </c:strRef>
          </c:cat>
          <c:val>
            <c:numRef>
              <c:f>Sheet1!$C$2:$C$6</c:f>
              <c:numCache>
                <c:formatCode>General</c:formatCode>
                <c:ptCount val="5"/>
                <c:pt idx="0">
                  <c:v>58</c:v>
                </c:pt>
                <c:pt idx="1">
                  <c:v>9</c:v>
                </c:pt>
                <c:pt idx="2">
                  <c:v>18</c:v>
                </c:pt>
                <c:pt idx="3">
                  <c:v>21</c:v>
                </c:pt>
                <c:pt idx="4">
                  <c:v>34</c:v>
                </c:pt>
              </c:numCache>
            </c:numRef>
          </c:val>
        </c:ser>
        <c:dLbls>
          <c:dLblPos val="outEnd"/>
          <c:showLegendKey val="0"/>
          <c:showVal val="1"/>
          <c:showCatName val="0"/>
          <c:showSerName val="0"/>
          <c:showPercent val="0"/>
          <c:showBubbleSize val="0"/>
        </c:dLbls>
        <c:gapWidth val="182"/>
        <c:axId val="81398400"/>
        <c:axId val="81404288"/>
      </c:barChart>
      <c:catAx>
        <c:axId val="813984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81404288"/>
        <c:crosses val="autoZero"/>
        <c:auto val="1"/>
        <c:lblAlgn val="ctr"/>
        <c:lblOffset val="100"/>
        <c:noMultiLvlLbl val="0"/>
      </c:catAx>
      <c:valAx>
        <c:axId val="81404288"/>
        <c:scaling>
          <c:orientation val="minMax"/>
        </c:scaling>
        <c:delete val="1"/>
        <c:axPos val="b"/>
        <c:numFmt formatCode="0" sourceLinked="1"/>
        <c:majorTickMark val="none"/>
        <c:minorTickMark val="none"/>
        <c:tickLblPos val="nextTo"/>
        <c:crossAx val="8139840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Πολύ</c:v>
                </c:pt>
              </c:strCache>
            </c:strRef>
          </c:tx>
          <c:spPr>
            <a:solidFill>
              <a:srgbClr val="92D05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Πολιτική συμμετοχή ή καριέρα</c:v>
                </c:pt>
                <c:pt idx="1">
                  <c:v>Να έχετε δουλειά σε ιδιωτική επιχείρηση</c:v>
                </c:pt>
                <c:pt idx="2">
                  <c:v>Να έχετε τη δική σας επιχείρηση</c:v>
                </c:pt>
                <c:pt idx="3">
                  <c:v>Να είστε μέλος ή να συμμετέχετε σε κοινωνικούς οργανισμούς / ΜΚΟ</c:v>
                </c:pt>
                <c:pt idx="4">
                  <c:v>Να έχετε δουλειά στο Δημόσιο ή τον Ημι-κρατικό τομέα</c:v>
                </c:pt>
                <c:pt idx="5">
                  <c:v>Να έχετε διευθυντική θέση στην εργασία σας</c:v>
                </c:pt>
                <c:pt idx="6">
                  <c:v>Να είστε μέλος μια εθελοντικής οργάνωσης ή να ασχοληθείτε ενεργά με τη συμμετοχή σε φιλανθρωπικές δραστηριότητες</c:v>
                </c:pt>
                <c:pt idx="7">
                  <c:v>Να έχετε περισσότερο χρόνο για τη φροντίδα του σπιτιού ή/ και των παιδιών </c:v>
                </c:pt>
              </c:strCache>
            </c:strRef>
          </c:cat>
          <c:val>
            <c:numRef>
              <c:f>Sheet1!$B$2:$B$9</c:f>
              <c:numCache>
                <c:formatCode>0</c:formatCode>
                <c:ptCount val="8"/>
                <c:pt idx="0">
                  <c:v>9.9</c:v>
                </c:pt>
                <c:pt idx="1">
                  <c:v>26</c:v>
                </c:pt>
                <c:pt idx="2">
                  <c:v>26.3</c:v>
                </c:pt>
                <c:pt idx="3">
                  <c:v>27.8</c:v>
                </c:pt>
                <c:pt idx="4">
                  <c:v>29.2</c:v>
                </c:pt>
                <c:pt idx="5">
                  <c:v>32.299999999999997</c:v>
                </c:pt>
                <c:pt idx="6">
                  <c:v>36.200000000000003</c:v>
                </c:pt>
                <c:pt idx="7">
                  <c:v>43.7</c:v>
                </c:pt>
              </c:numCache>
            </c:numRef>
          </c:val>
        </c:ser>
        <c:ser>
          <c:idx val="1"/>
          <c:order val="1"/>
          <c:tx>
            <c:strRef>
              <c:f>Sheet1!$C$1</c:f>
              <c:strCache>
                <c:ptCount val="1"/>
                <c:pt idx="0">
                  <c:v>Αρκετά</c:v>
                </c:pt>
              </c:strCache>
            </c:strRef>
          </c:tx>
          <c:spPr>
            <a:solidFill>
              <a:srgbClr val="69FF69"/>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Πολιτική συμμετοχή ή καριέρα</c:v>
                </c:pt>
                <c:pt idx="1">
                  <c:v>Να έχετε δουλειά σε ιδιωτική επιχείρηση</c:v>
                </c:pt>
                <c:pt idx="2">
                  <c:v>Να έχετε τη δική σας επιχείρηση</c:v>
                </c:pt>
                <c:pt idx="3">
                  <c:v>Να είστε μέλος ή να συμμετέχετε σε κοινωνικούς οργανισμούς / ΜΚΟ</c:v>
                </c:pt>
                <c:pt idx="4">
                  <c:v>Να έχετε δουλειά στο Δημόσιο ή τον Ημι-κρατικό τομέα</c:v>
                </c:pt>
                <c:pt idx="5">
                  <c:v>Να έχετε διευθυντική θέση στην εργασία σας</c:v>
                </c:pt>
                <c:pt idx="6">
                  <c:v>Να είστε μέλος μια εθελοντικής οργάνωσης ή να ασχοληθείτε ενεργά με τη συμμετοχή σε φιλανθρωπικές δραστηριότητες</c:v>
                </c:pt>
                <c:pt idx="7">
                  <c:v>Να έχετε περισσότερο χρόνο για τη φροντίδα του σπιτιού ή/ και των παιδιών </c:v>
                </c:pt>
              </c:strCache>
            </c:strRef>
          </c:cat>
          <c:val>
            <c:numRef>
              <c:f>Sheet1!$C$2:$C$9</c:f>
              <c:numCache>
                <c:formatCode>0</c:formatCode>
                <c:ptCount val="8"/>
                <c:pt idx="0">
                  <c:v>8.4</c:v>
                </c:pt>
                <c:pt idx="1">
                  <c:v>28.1</c:v>
                </c:pt>
                <c:pt idx="2">
                  <c:v>16.5</c:v>
                </c:pt>
                <c:pt idx="3">
                  <c:v>34</c:v>
                </c:pt>
                <c:pt idx="4">
                  <c:v>17.7</c:v>
                </c:pt>
                <c:pt idx="5">
                  <c:v>15.6</c:v>
                </c:pt>
                <c:pt idx="6">
                  <c:v>37</c:v>
                </c:pt>
                <c:pt idx="7">
                  <c:v>27.5</c:v>
                </c:pt>
              </c:numCache>
            </c:numRef>
          </c:val>
        </c:ser>
        <c:ser>
          <c:idx val="2"/>
          <c:order val="2"/>
          <c:tx>
            <c:strRef>
              <c:f>Sheet1!$D$1</c:f>
              <c:strCache>
                <c:ptCount val="1"/>
                <c:pt idx="0">
                  <c:v>Λίγο</c:v>
                </c:pt>
              </c:strCache>
            </c:strRef>
          </c:tx>
          <c:spPr>
            <a:solidFill>
              <a:schemeClr val="accent2">
                <a:lumMod val="20000"/>
                <a:lumOff val="8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Πολιτική συμμετοχή ή καριέρα</c:v>
                </c:pt>
                <c:pt idx="1">
                  <c:v>Να έχετε δουλειά σε ιδιωτική επιχείρηση</c:v>
                </c:pt>
                <c:pt idx="2">
                  <c:v>Να έχετε τη δική σας επιχείρηση</c:v>
                </c:pt>
                <c:pt idx="3">
                  <c:v>Να είστε μέλος ή να συμμετέχετε σε κοινωνικούς οργανισμούς / ΜΚΟ</c:v>
                </c:pt>
                <c:pt idx="4">
                  <c:v>Να έχετε δουλειά στο Δημόσιο ή τον Ημι-κρατικό τομέα</c:v>
                </c:pt>
                <c:pt idx="5">
                  <c:v>Να έχετε διευθυντική θέση στην εργασία σας</c:v>
                </c:pt>
                <c:pt idx="6">
                  <c:v>Να είστε μέλος μια εθελοντικής οργάνωσης ή να ασχοληθείτε ενεργά με τη συμμετοχή σε φιλανθρωπικές δραστηριότητες</c:v>
                </c:pt>
                <c:pt idx="7">
                  <c:v>Να έχετε περισσότερο χρόνο για τη φροντίδα του σπιτιού ή/ και των παιδιών </c:v>
                </c:pt>
              </c:strCache>
            </c:strRef>
          </c:cat>
          <c:val>
            <c:numRef>
              <c:f>Sheet1!$D$2:$D$9</c:f>
              <c:numCache>
                <c:formatCode>0</c:formatCode>
                <c:ptCount val="8"/>
                <c:pt idx="0">
                  <c:v>12.4</c:v>
                </c:pt>
                <c:pt idx="1">
                  <c:v>8.8000000000000007</c:v>
                </c:pt>
                <c:pt idx="2">
                  <c:v>13.1</c:v>
                </c:pt>
                <c:pt idx="3">
                  <c:v>15.6</c:v>
                </c:pt>
                <c:pt idx="4">
                  <c:v>9.9</c:v>
                </c:pt>
                <c:pt idx="5">
                  <c:v>12</c:v>
                </c:pt>
                <c:pt idx="6">
                  <c:v>11.4</c:v>
                </c:pt>
                <c:pt idx="7">
                  <c:v>12.4</c:v>
                </c:pt>
              </c:numCache>
            </c:numRef>
          </c:val>
        </c:ser>
        <c:ser>
          <c:idx val="3"/>
          <c:order val="3"/>
          <c:tx>
            <c:strRef>
              <c:f>Sheet1!$E$1</c:f>
              <c:strCache>
                <c:ptCount val="1"/>
                <c:pt idx="0">
                  <c:v>Καθόλου</c:v>
                </c:pt>
              </c:strCache>
            </c:strRef>
          </c:tx>
          <c:spPr>
            <a:solidFill>
              <a:srgbClr val="FFCC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Πολιτική συμμετοχή ή καριέρα</c:v>
                </c:pt>
                <c:pt idx="1">
                  <c:v>Να έχετε δουλειά σε ιδιωτική επιχείρηση</c:v>
                </c:pt>
                <c:pt idx="2">
                  <c:v>Να έχετε τη δική σας επιχείρηση</c:v>
                </c:pt>
                <c:pt idx="3">
                  <c:v>Να είστε μέλος ή να συμμετέχετε σε κοινωνικούς οργανισμούς / ΜΚΟ</c:v>
                </c:pt>
                <c:pt idx="4">
                  <c:v>Να έχετε δουλειά στο Δημόσιο ή τον Ημι-κρατικό τομέα</c:v>
                </c:pt>
                <c:pt idx="5">
                  <c:v>Να έχετε διευθυντική θέση στην εργασία σας</c:v>
                </c:pt>
                <c:pt idx="6">
                  <c:v>Να είστε μέλος μια εθελοντικής οργάνωσης ή να ασχοληθείτε ενεργά με τη συμμετοχή σε φιλανθρωπικές δραστηριότητες</c:v>
                </c:pt>
                <c:pt idx="7">
                  <c:v>Να έχετε περισσότερο χρόνο για τη φροντίδα του σπιτιού ή/ και των παιδιών </c:v>
                </c:pt>
              </c:strCache>
            </c:strRef>
          </c:cat>
          <c:val>
            <c:numRef>
              <c:f>Sheet1!$E$2:$E$9</c:f>
              <c:numCache>
                <c:formatCode>0</c:formatCode>
                <c:ptCount val="8"/>
                <c:pt idx="0">
                  <c:v>68.599999999999994</c:v>
                </c:pt>
                <c:pt idx="1">
                  <c:v>34.9</c:v>
                </c:pt>
                <c:pt idx="2">
                  <c:v>42.2</c:v>
                </c:pt>
                <c:pt idx="3">
                  <c:v>22.1</c:v>
                </c:pt>
                <c:pt idx="4">
                  <c:v>40.9</c:v>
                </c:pt>
                <c:pt idx="5">
                  <c:v>38</c:v>
                </c:pt>
                <c:pt idx="6">
                  <c:v>15</c:v>
                </c:pt>
                <c:pt idx="7">
                  <c:v>15.3</c:v>
                </c:pt>
              </c:numCache>
            </c:numRef>
          </c:val>
        </c:ser>
        <c:ser>
          <c:idx val="4"/>
          <c:order val="4"/>
          <c:tx>
            <c:strRef>
              <c:f>Sheet1!$F$1</c:f>
              <c:strCache>
                <c:ptCount val="1"/>
                <c:pt idx="0">
                  <c:v>ΔΞ/ΔΑ</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Πολιτική συμμετοχή ή καριέρα</c:v>
                </c:pt>
                <c:pt idx="1">
                  <c:v>Να έχετε δουλειά σε ιδιωτική επιχείρηση</c:v>
                </c:pt>
                <c:pt idx="2">
                  <c:v>Να έχετε τη δική σας επιχείρηση</c:v>
                </c:pt>
                <c:pt idx="3">
                  <c:v>Να είστε μέλος ή να συμμετέχετε σε κοινωνικούς οργανισμούς / ΜΚΟ</c:v>
                </c:pt>
                <c:pt idx="4">
                  <c:v>Να έχετε δουλειά στο Δημόσιο ή τον Ημι-κρατικό τομέα</c:v>
                </c:pt>
                <c:pt idx="5">
                  <c:v>Να έχετε διευθυντική θέση στην εργασία σας</c:v>
                </c:pt>
                <c:pt idx="6">
                  <c:v>Να είστε μέλος μια εθελοντικής οργάνωσης ή να ασχοληθείτε ενεργά με τη συμμετοχή σε φιλανθρωπικές δραστηριότητες</c:v>
                </c:pt>
                <c:pt idx="7">
                  <c:v>Να έχετε περισσότερο χρόνο για τη φροντίδα του σπιτιού ή/ και των παιδιών </c:v>
                </c:pt>
              </c:strCache>
            </c:strRef>
          </c:cat>
          <c:val>
            <c:numRef>
              <c:f>Sheet1!$F$2:$F$9</c:f>
              <c:numCache>
                <c:formatCode>0</c:formatCode>
                <c:ptCount val="8"/>
                <c:pt idx="0">
                  <c:v>1</c:v>
                </c:pt>
                <c:pt idx="1">
                  <c:v>2.2000000000000002</c:v>
                </c:pt>
                <c:pt idx="2">
                  <c:v>1.8</c:v>
                </c:pt>
                <c:pt idx="3">
                  <c:v>0.5</c:v>
                </c:pt>
                <c:pt idx="4">
                  <c:v>2.2000000000000002</c:v>
                </c:pt>
                <c:pt idx="5">
                  <c:v>2.1</c:v>
                </c:pt>
                <c:pt idx="7">
                  <c:v>1</c:v>
                </c:pt>
              </c:numCache>
            </c:numRef>
          </c:val>
        </c:ser>
        <c:dLbls>
          <c:dLblPos val="ctr"/>
          <c:showLegendKey val="0"/>
          <c:showVal val="1"/>
          <c:showCatName val="0"/>
          <c:showSerName val="0"/>
          <c:showPercent val="0"/>
          <c:showBubbleSize val="0"/>
        </c:dLbls>
        <c:gapWidth val="150"/>
        <c:overlap val="100"/>
        <c:axId val="81158912"/>
        <c:axId val="81160448"/>
      </c:barChart>
      <c:catAx>
        <c:axId val="8115891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l-GR"/>
          </a:p>
        </c:txPr>
        <c:crossAx val="81160448"/>
        <c:crosses val="autoZero"/>
        <c:auto val="1"/>
        <c:lblAlgn val="ctr"/>
        <c:lblOffset val="100"/>
        <c:noMultiLvlLbl val="0"/>
      </c:catAx>
      <c:valAx>
        <c:axId val="81160448"/>
        <c:scaling>
          <c:orientation val="minMax"/>
          <c:max val="1"/>
          <c:min val="0"/>
        </c:scaling>
        <c:delete val="1"/>
        <c:axPos val="b"/>
        <c:numFmt formatCode="0%" sourceLinked="1"/>
        <c:majorTickMark val="out"/>
        <c:minorTickMark val="none"/>
        <c:tickLblPos val="nextTo"/>
        <c:crossAx val="81158912"/>
        <c:crosses val="autoZero"/>
        <c:crossBetween val="between"/>
        <c:majorUnit val="1"/>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sz="1400"/>
      </a:pPr>
      <a:endParaRPr lang="el-GR"/>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Πολύ</c:v>
                </c:pt>
              </c:strCache>
            </c:strRef>
          </c:tx>
          <c:spPr>
            <a:solidFill>
              <a:srgbClr val="92D05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Να είστε μέλος μια εθελοντικής οργάνωσης ή να ασχοληθείτε ενεργά με τη συμμετοχή σε φιλανθρωπικές δραστηριότητες</c:v>
                </c:pt>
                <c:pt idx="1">
                  <c:v>Να είστε μέλος ή να συμμετέχετε σε κοινωνικούς οργανισμούς / ΜΚΟ</c:v>
                </c:pt>
                <c:pt idx="2">
                  <c:v>Πολιτική συμμετοχή ή καριέρα</c:v>
                </c:pt>
                <c:pt idx="3">
                  <c:v>Να έχετε δουλειά σε ιδιωτική επιχείρηση</c:v>
                </c:pt>
                <c:pt idx="4">
                  <c:v>Να έχετε περισσότερο χρόνο για τη φροντίδα του σπιτιού ή/ και των παιδιών </c:v>
                </c:pt>
                <c:pt idx="5">
                  <c:v>Να έχετε δουλειά στο Δημόσιο ή τον Ημι-κρατικό τομέα</c:v>
                </c:pt>
                <c:pt idx="6">
                  <c:v>Να έχετε διευθυντική θέση στην εργασία σας</c:v>
                </c:pt>
                <c:pt idx="7">
                  <c:v>Να έχετε τη δική σας επιχείρηση</c:v>
                </c:pt>
              </c:strCache>
            </c:strRef>
          </c:cat>
          <c:val>
            <c:numRef>
              <c:f>Sheet1!$B$2:$B$9</c:f>
              <c:numCache>
                <c:formatCode>General</c:formatCode>
                <c:ptCount val="8"/>
                <c:pt idx="0">
                  <c:v>17</c:v>
                </c:pt>
                <c:pt idx="1">
                  <c:v>17</c:v>
                </c:pt>
                <c:pt idx="2">
                  <c:v>24</c:v>
                </c:pt>
                <c:pt idx="3">
                  <c:v>27</c:v>
                </c:pt>
                <c:pt idx="4">
                  <c:v>28</c:v>
                </c:pt>
                <c:pt idx="5">
                  <c:v>34</c:v>
                </c:pt>
                <c:pt idx="6">
                  <c:v>59</c:v>
                </c:pt>
                <c:pt idx="7">
                  <c:v>70</c:v>
                </c:pt>
              </c:numCache>
            </c:numRef>
          </c:val>
        </c:ser>
        <c:ser>
          <c:idx val="1"/>
          <c:order val="1"/>
          <c:tx>
            <c:strRef>
              <c:f>Sheet1!$C$1</c:f>
              <c:strCache>
                <c:ptCount val="1"/>
                <c:pt idx="0">
                  <c:v>Αρκετά</c:v>
                </c:pt>
              </c:strCache>
            </c:strRef>
          </c:tx>
          <c:spPr>
            <a:solidFill>
              <a:srgbClr val="69FF69"/>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Να είστε μέλος μια εθελοντικής οργάνωσης ή να ασχοληθείτε ενεργά με τη συμμετοχή σε φιλανθρωπικές δραστηριότητες</c:v>
                </c:pt>
                <c:pt idx="1">
                  <c:v>Να είστε μέλος ή να συμμετέχετε σε κοινωνικούς οργανισμούς / ΜΚΟ</c:v>
                </c:pt>
                <c:pt idx="2">
                  <c:v>Πολιτική συμμετοχή ή καριέρα</c:v>
                </c:pt>
                <c:pt idx="3">
                  <c:v>Να έχετε δουλειά σε ιδιωτική επιχείρηση</c:v>
                </c:pt>
                <c:pt idx="4">
                  <c:v>Να έχετε περισσότερο χρόνο για τη φροντίδα του σπιτιού ή/ και των παιδιών </c:v>
                </c:pt>
                <c:pt idx="5">
                  <c:v>Να έχετε δουλειά στο Δημόσιο ή τον Ημι-κρατικό τομέα</c:v>
                </c:pt>
                <c:pt idx="6">
                  <c:v>Να έχετε διευθυντική θέση στην εργασία σας</c:v>
                </c:pt>
                <c:pt idx="7">
                  <c:v>Να έχετε τη δική σας επιχείρηση</c:v>
                </c:pt>
              </c:strCache>
            </c:strRef>
          </c:cat>
          <c:val>
            <c:numRef>
              <c:f>Sheet1!$C$2:$C$9</c:f>
              <c:numCache>
                <c:formatCode>General</c:formatCode>
                <c:ptCount val="8"/>
                <c:pt idx="0">
                  <c:v>26</c:v>
                </c:pt>
                <c:pt idx="1">
                  <c:v>26</c:v>
                </c:pt>
                <c:pt idx="2">
                  <c:v>14</c:v>
                </c:pt>
                <c:pt idx="3">
                  <c:v>18</c:v>
                </c:pt>
                <c:pt idx="4">
                  <c:v>25</c:v>
                </c:pt>
                <c:pt idx="5">
                  <c:v>23</c:v>
                </c:pt>
                <c:pt idx="6">
                  <c:v>22</c:v>
                </c:pt>
                <c:pt idx="7">
                  <c:v>11</c:v>
                </c:pt>
              </c:numCache>
            </c:numRef>
          </c:val>
        </c:ser>
        <c:ser>
          <c:idx val="2"/>
          <c:order val="2"/>
          <c:tx>
            <c:strRef>
              <c:f>Sheet1!$D$1</c:f>
              <c:strCache>
                <c:ptCount val="1"/>
                <c:pt idx="0">
                  <c:v>Λίγο</c:v>
                </c:pt>
              </c:strCache>
            </c:strRef>
          </c:tx>
          <c:spPr>
            <a:solidFill>
              <a:schemeClr val="accent2">
                <a:lumMod val="20000"/>
                <a:lumOff val="8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Να είστε μέλος μια εθελοντικής οργάνωσης ή να ασχοληθείτε ενεργά με τη συμμετοχή σε φιλανθρωπικές δραστηριότητες</c:v>
                </c:pt>
                <c:pt idx="1">
                  <c:v>Να είστε μέλος ή να συμμετέχετε σε κοινωνικούς οργανισμούς / ΜΚΟ</c:v>
                </c:pt>
                <c:pt idx="2">
                  <c:v>Πολιτική συμμετοχή ή καριέρα</c:v>
                </c:pt>
                <c:pt idx="3">
                  <c:v>Να έχετε δουλειά σε ιδιωτική επιχείρηση</c:v>
                </c:pt>
                <c:pt idx="4">
                  <c:v>Να έχετε περισσότερο χρόνο για τη φροντίδα του σπιτιού ή/ και των παιδιών </c:v>
                </c:pt>
                <c:pt idx="5">
                  <c:v>Να έχετε δουλειά στο Δημόσιο ή τον Ημι-κρατικό τομέα</c:v>
                </c:pt>
                <c:pt idx="6">
                  <c:v>Να έχετε διευθυντική θέση στην εργασία σας</c:v>
                </c:pt>
                <c:pt idx="7">
                  <c:v>Να έχετε τη δική σας επιχείρηση</c:v>
                </c:pt>
              </c:strCache>
            </c:strRef>
          </c:cat>
          <c:val>
            <c:numRef>
              <c:f>Sheet1!$D$2:$D$9</c:f>
              <c:numCache>
                <c:formatCode>General</c:formatCode>
                <c:ptCount val="8"/>
                <c:pt idx="0">
                  <c:v>12</c:v>
                </c:pt>
                <c:pt idx="1">
                  <c:v>12</c:v>
                </c:pt>
                <c:pt idx="2">
                  <c:v>14</c:v>
                </c:pt>
                <c:pt idx="3">
                  <c:v>15</c:v>
                </c:pt>
                <c:pt idx="4">
                  <c:v>17</c:v>
                </c:pt>
                <c:pt idx="5">
                  <c:v>12</c:v>
                </c:pt>
                <c:pt idx="6">
                  <c:v>4</c:v>
                </c:pt>
                <c:pt idx="7">
                  <c:v>5</c:v>
                </c:pt>
              </c:numCache>
            </c:numRef>
          </c:val>
        </c:ser>
        <c:ser>
          <c:idx val="3"/>
          <c:order val="3"/>
          <c:tx>
            <c:strRef>
              <c:f>Sheet1!$E$1</c:f>
              <c:strCache>
                <c:ptCount val="1"/>
                <c:pt idx="0">
                  <c:v>Καθόλου</c:v>
                </c:pt>
              </c:strCache>
            </c:strRef>
          </c:tx>
          <c:spPr>
            <a:solidFill>
              <a:srgbClr val="FFCC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Να είστε μέλος μια εθελοντικής οργάνωσης ή να ασχοληθείτε ενεργά με τη συμμετοχή σε φιλανθρωπικές δραστηριότητες</c:v>
                </c:pt>
                <c:pt idx="1">
                  <c:v>Να είστε μέλος ή να συμμετέχετε σε κοινωνικούς οργανισμούς / ΜΚΟ</c:v>
                </c:pt>
                <c:pt idx="2">
                  <c:v>Πολιτική συμμετοχή ή καριέρα</c:v>
                </c:pt>
                <c:pt idx="3">
                  <c:v>Να έχετε δουλειά σε ιδιωτική επιχείρηση</c:v>
                </c:pt>
                <c:pt idx="4">
                  <c:v>Να έχετε περισσότερο χρόνο για τη φροντίδα του σπιτιού ή/ και των παιδιών </c:v>
                </c:pt>
                <c:pt idx="5">
                  <c:v>Να έχετε δουλειά στο Δημόσιο ή τον Ημι-κρατικό τομέα</c:v>
                </c:pt>
                <c:pt idx="6">
                  <c:v>Να έχετε διευθυντική θέση στην εργασία σας</c:v>
                </c:pt>
                <c:pt idx="7">
                  <c:v>Να έχετε τη δική σας επιχείρηση</c:v>
                </c:pt>
              </c:strCache>
            </c:strRef>
          </c:cat>
          <c:val>
            <c:numRef>
              <c:f>Sheet1!$E$2:$E$9</c:f>
              <c:numCache>
                <c:formatCode>General</c:formatCode>
                <c:ptCount val="8"/>
                <c:pt idx="0">
                  <c:v>42</c:v>
                </c:pt>
                <c:pt idx="1">
                  <c:v>41</c:v>
                </c:pt>
                <c:pt idx="2">
                  <c:v>46</c:v>
                </c:pt>
                <c:pt idx="3">
                  <c:v>36</c:v>
                </c:pt>
                <c:pt idx="4">
                  <c:v>20</c:v>
                </c:pt>
                <c:pt idx="5">
                  <c:v>30</c:v>
                </c:pt>
                <c:pt idx="6">
                  <c:v>14</c:v>
                </c:pt>
                <c:pt idx="7">
                  <c:v>14</c:v>
                </c:pt>
              </c:numCache>
            </c:numRef>
          </c:val>
        </c:ser>
        <c:ser>
          <c:idx val="4"/>
          <c:order val="4"/>
          <c:tx>
            <c:strRef>
              <c:f>Sheet1!$F$1</c:f>
              <c:strCache>
                <c:ptCount val="1"/>
                <c:pt idx="0">
                  <c:v>ΔΞ/ΔΑ</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Να είστε μέλος μια εθελοντικής οργάνωσης ή να ασχοληθείτε ενεργά με τη συμμετοχή σε φιλανθρωπικές δραστηριότητες</c:v>
                </c:pt>
                <c:pt idx="1">
                  <c:v>Να είστε μέλος ή να συμμετέχετε σε κοινωνικούς οργανισμούς / ΜΚΟ</c:v>
                </c:pt>
                <c:pt idx="2">
                  <c:v>Πολιτική συμμετοχή ή καριέρα</c:v>
                </c:pt>
                <c:pt idx="3">
                  <c:v>Να έχετε δουλειά σε ιδιωτική επιχείρηση</c:v>
                </c:pt>
                <c:pt idx="4">
                  <c:v>Να έχετε περισσότερο χρόνο για τη φροντίδα του σπιτιού ή/ και των παιδιών </c:v>
                </c:pt>
                <c:pt idx="5">
                  <c:v>Να έχετε δουλειά στο Δημόσιο ή τον Ημι-κρατικό τομέα</c:v>
                </c:pt>
                <c:pt idx="6">
                  <c:v>Να έχετε διευθυντική θέση στην εργασία σας</c:v>
                </c:pt>
                <c:pt idx="7">
                  <c:v>Να έχετε τη δική σας επιχείρηση</c:v>
                </c:pt>
              </c:strCache>
            </c:strRef>
          </c:cat>
          <c:val>
            <c:numRef>
              <c:f>Sheet1!$F$2:$F$9</c:f>
              <c:numCache>
                <c:formatCode>General</c:formatCode>
                <c:ptCount val="8"/>
                <c:pt idx="0">
                  <c:v>3</c:v>
                </c:pt>
                <c:pt idx="1">
                  <c:v>3</c:v>
                </c:pt>
                <c:pt idx="2">
                  <c:v>3</c:v>
                </c:pt>
                <c:pt idx="3">
                  <c:v>3</c:v>
                </c:pt>
                <c:pt idx="4">
                  <c:v>8</c:v>
                </c:pt>
                <c:pt idx="5">
                  <c:v>1</c:v>
                </c:pt>
                <c:pt idx="6">
                  <c:v>2</c:v>
                </c:pt>
                <c:pt idx="7">
                  <c:v>1</c:v>
                </c:pt>
              </c:numCache>
            </c:numRef>
          </c:val>
        </c:ser>
        <c:dLbls>
          <c:dLblPos val="ctr"/>
          <c:showLegendKey val="0"/>
          <c:showVal val="1"/>
          <c:showCatName val="0"/>
          <c:showSerName val="0"/>
          <c:showPercent val="0"/>
          <c:showBubbleSize val="0"/>
        </c:dLbls>
        <c:gapWidth val="150"/>
        <c:overlap val="100"/>
        <c:axId val="81278848"/>
        <c:axId val="81280384"/>
      </c:barChart>
      <c:catAx>
        <c:axId val="8127884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81280384"/>
        <c:crosses val="autoZero"/>
        <c:auto val="1"/>
        <c:lblAlgn val="ctr"/>
        <c:lblOffset val="100"/>
        <c:noMultiLvlLbl val="0"/>
      </c:catAx>
      <c:valAx>
        <c:axId val="81280384"/>
        <c:scaling>
          <c:orientation val="minMax"/>
          <c:max val="1"/>
          <c:min val="0"/>
        </c:scaling>
        <c:delete val="1"/>
        <c:axPos val="b"/>
        <c:numFmt formatCode="0%" sourceLinked="1"/>
        <c:majorTickMark val="out"/>
        <c:minorTickMark val="none"/>
        <c:tickLblPos val="nextTo"/>
        <c:crossAx val="81278848"/>
        <c:crosses val="autoZero"/>
        <c:crossBetween val="between"/>
        <c:majorUnit val="1"/>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sz="1400"/>
      </a:pPr>
      <a:endParaRPr lang="el-GR"/>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Συμφωνώ</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Είναι δίκαιο οι γυναίκες να προσφέρουν περισσότερο στο σπίτι και οι άντρες να φέρνουν σπίτι το περισσότερο εισόδημα</c:v>
                </c:pt>
                <c:pt idx="1">
                  <c:v>Οι γυναίκες είναι πιο ειλικρινείς και έντιμες στους χώρους εργασίες παρά οι άντρες</c:v>
                </c:pt>
                <c:pt idx="2">
                  <c:v>Οι γυναίκες αμείβονται εξ’ ίσου καλά όσο οι άντρες για παρόμοιας φύσης εργασία</c:v>
                </c:pt>
                <c:pt idx="3">
                  <c:v>Κάποια επαγγέλματα πρέπει να τα κάνουν μόνο οι άντρες και άλλα μόνο οι γυναίκες</c:v>
                </c:pt>
                <c:pt idx="4">
                  <c:v>Οι γυναίκες στην Κύπρο έχουν τις απαραίτητες γνώσεις για να εργάζονται εξ΄ ίσου καλά όσο οι άντρες</c:v>
                </c:pt>
              </c:strCache>
            </c:strRef>
          </c:cat>
          <c:val>
            <c:numRef>
              <c:f>Sheet1!$B$2:$B$6</c:f>
              <c:numCache>
                <c:formatCode>0</c:formatCode>
                <c:ptCount val="5"/>
                <c:pt idx="0">
                  <c:v>23.4</c:v>
                </c:pt>
                <c:pt idx="1">
                  <c:v>32</c:v>
                </c:pt>
                <c:pt idx="2">
                  <c:v>36.299999999999997</c:v>
                </c:pt>
                <c:pt idx="3">
                  <c:v>40.5</c:v>
                </c:pt>
                <c:pt idx="4">
                  <c:v>96.1</c:v>
                </c:pt>
              </c:numCache>
            </c:numRef>
          </c:val>
        </c:ser>
        <c:ser>
          <c:idx val="1"/>
          <c:order val="1"/>
          <c:tx>
            <c:strRef>
              <c:f>Sheet1!$C$1</c:f>
              <c:strCache>
                <c:ptCount val="1"/>
                <c:pt idx="0">
                  <c:v>Διαφωνώ</c:v>
                </c:pt>
              </c:strCache>
            </c:strRef>
          </c:tx>
          <c:spPr>
            <a:solidFill>
              <a:srgbClr val="FF7C8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Είναι δίκαιο οι γυναίκες να προσφέρουν περισσότερο στο σπίτι και οι άντρες να φέρνουν σπίτι το περισσότερο εισόδημα</c:v>
                </c:pt>
                <c:pt idx="1">
                  <c:v>Οι γυναίκες είναι πιο ειλικρινείς και έντιμες στους χώρους εργασίες παρά οι άντρες</c:v>
                </c:pt>
                <c:pt idx="2">
                  <c:v>Οι γυναίκες αμείβονται εξ’ ίσου καλά όσο οι άντρες για παρόμοιας φύσης εργασία</c:v>
                </c:pt>
                <c:pt idx="3">
                  <c:v>Κάποια επαγγέλματα πρέπει να τα κάνουν μόνο οι άντρες και άλλα μόνο οι γυναίκες</c:v>
                </c:pt>
                <c:pt idx="4">
                  <c:v>Οι γυναίκες στην Κύπρο έχουν τις απαραίτητες γνώσεις για να εργάζονται εξ΄ ίσου καλά όσο οι άντρες</c:v>
                </c:pt>
              </c:strCache>
            </c:strRef>
          </c:cat>
          <c:val>
            <c:numRef>
              <c:f>Sheet1!$C$2:$C$6</c:f>
              <c:numCache>
                <c:formatCode>0</c:formatCode>
                <c:ptCount val="5"/>
                <c:pt idx="0">
                  <c:v>68.900000000000006</c:v>
                </c:pt>
                <c:pt idx="1">
                  <c:v>46.1</c:v>
                </c:pt>
                <c:pt idx="2">
                  <c:v>54.4</c:v>
                </c:pt>
                <c:pt idx="3">
                  <c:v>51.5</c:v>
                </c:pt>
                <c:pt idx="4">
                  <c:v>2.2999999999999998</c:v>
                </c:pt>
              </c:numCache>
            </c:numRef>
          </c:val>
        </c:ser>
        <c:ser>
          <c:idx val="2"/>
          <c:order val="2"/>
          <c:tx>
            <c:strRef>
              <c:f>Sheet1!$D$1</c:f>
              <c:strCache>
                <c:ptCount val="1"/>
                <c:pt idx="0">
                  <c:v>Ούτε συμφωνώ ούτε διαφωνώ</c:v>
                </c:pt>
              </c:strCache>
            </c:strRef>
          </c:tx>
          <c:spPr>
            <a:solidFill>
              <a:schemeClr val="accent5">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Είναι δίκαιο οι γυναίκες να προσφέρουν περισσότερο στο σπίτι και οι άντρες να φέρνουν σπίτι το περισσότερο εισόδημα</c:v>
                </c:pt>
                <c:pt idx="1">
                  <c:v>Οι γυναίκες είναι πιο ειλικρινείς και έντιμες στους χώρους εργασίες παρά οι άντρες</c:v>
                </c:pt>
                <c:pt idx="2">
                  <c:v>Οι γυναίκες αμείβονται εξ’ ίσου καλά όσο οι άντρες για παρόμοιας φύσης εργασία</c:v>
                </c:pt>
                <c:pt idx="3">
                  <c:v>Κάποια επαγγέλματα πρέπει να τα κάνουν μόνο οι άντρες και άλλα μόνο οι γυναίκες</c:v>
                </c:pt>
                <c:pt idx="4">
                  <c:v>Οι γυναίκες στην Κύπρο έχουν τις απαραίτητες γνώσεις για να εργάζονται εξ΄ ίσου καλά όσο οι άντρες</c:v>
                </c:pt>
              </c:strCache>
            </c:strRef>
          </c:cat>
          <c:val>
            <c:numRef>
              <c:f>Sheet1!$D$2:$D$6</c:f>
              <c:numCache>
                <c:formatCode>0</c:formatCode>
                <c:ptCount val="5"/>
                <c:pt idx="0">
                  <c:v>7</c:v>
                </c:pt>
                <c:pt idx="1">
                  <c:v>17.600000000000001</c:v>
                </c:pt>
                <c:pt idx="2">
                  <c:v>7</c:v>
                </c:pt>
                <c:pt idx="3">
                  <c:v>7.5</c:v>
                </c:pt>
                <c:pt idx="4">
                  <c:v>0.7</c:v>
                </c:pt>
              </c:numCache>
            </c:numRef>
          </c:val>
        </c:ser>
        <c:ser>
          <c:idx val="3"/>
          <c:order val="3"/>
          <c:tx>
            <c:strRef>
              <c:f>Sheet1!$E$1</c:f>
              <c:strCache>
                <c:ptCount val="1"/>
                <c:pt idx="0">
                  <c:v>ΔΞ/ ΔΑ</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Είναι δίκαιο οι γυναίκες να προσφέρουν περισσότερο στο σπίτι και οι άντρες να φέρνουν σπίτι το περισσότερο εισόδημα</c:v>
                </c:pt>
                <c:pt idx="1">
                  <c:v>Οι γυναίκες είναι πιο ειλικρινείς και έντιμες στους χώρους εργασίες παρά οι άντρες</c:v>
                </c:pt>
                <c:pt idx="2">
                  <c:v>Οι γυναίκες αμείβονται εξ’ ίσου καλά όσο οι άντρες για παρόμοιας φύσης εργασία</c:v>
                </c:pt>
                <c:pt idx="3">
                  <c:v>Κάποια επαγγέλματα πρέπει να τα κάνουν μόνο οι άντρες και άλλα μόνο οι γυναίκες</c:v>
                </c:pt>
                <c:pt idx="4">
                  <c:v>Οι γυναίκες στην Κύπρο έχουν τις απαραίτητες γνώσεις για να εργάζονται εξ΄ ίσου καλά όσο οι άντρες</c:v>
                </c:pt>
              </c:strCache>
            </c:strRef>
          </c:cat>
          <c:val>
            <c:numRef>
              <c:f>Sheet1!$E$2:$E$6</c:f>
              <c:numCache>
                <c:formatCode>0</c:formatCode>
                <c:ptCount val="5"/>
                <c:pt idx="0">
                  <c:v>0.7</c:v>
                </c:pt>
                <c:pt idx="1">
                  <c:v>4.3</c:v>
                </c:pt>
                <c:pt idx="2">
                  <c:v>2.2000000000000002</c:v>
                </c:pt>
                <c:pt idx="3">
                  <c:v>0.6</c:v>
                </c:pt>
                <c:pt idx="4">
                  <c:v>0.9</c:v>
                </c:pt>
              </c:numCache>
            </c:numRef>
          </c:val>
        </c:ser>
        <c:dLbls>
          <c:dLblPos val="ctr"/>
          <c:showLegendKey val="0"/>
          <c:showVal val="1"/>
          <c:showCatName val="0"/>
          <c:showSerName val="0"/>
          <c:showPercent val="0"/>
          <c:showBubbleSize val="0"/>
        </c:dLbls>
        <c:gapWidth val="150"/>
        <c:overlap val="100"/>
        <c:axId val="81488128"/>
        <c:axId val="81506304"/>
      </c:barChart>
      <c:catAx>
        <c:axId val="8148812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81506304"/>
        <c:crosses val="autoZero"/>
        <c:auto val="1"/>
        <c:lblAlgn val="ctr"/>
        <c:lblOffset val="100"/>
        <c:noMultiLvlLbl val="0"/>
      </c:catAx>
      <c:valAx>
        <c:axId val="81506304"/>
        <c:scaling>
          <c:orientation val="minMax"/>
          <c:max val="1"/>
          <c:min val="0"/>
        </c:scaling>
        <c:delete val="1"/>
        <c:axPos val="b"/>
        <c:numFmt formatCode="0%" sourceLinked="1"/>
        <c:majorTickMark val="out"/>
        <c:minorTickMark val="none"/>
        <c:tickLblPos val="nextTo"/>
        <c:crossAx val="81488128"/>
        <c:crosses val="autoZero"/>
        <c:crossBetween val="between"/>
        <c:majorUnit val="1"/>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sz="1400"/>
      </a:pPr>
      <a:endParaRPr lang="el-GR"/>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Συμφωνώ</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Κάποια επαγγέλματα πρέπει να τα κάνουν μόνο οι άντρες και άλλα μόνο οι γυναίκες</c:v>
                </c:pt>
                <c:pt idx="1">
                  <c:v>Οι γυναίκες αμείβονται εξ’ ίσου καλά όσο οι άντρες για παρόμοιας φύσης εργασία</c:v>
                </c:pt>
                <c:pt idx="2">
                  <c:v>Είναι δίκαιο οι γυναίκες να προσφέρουν περισσότερο στο σπίτι και οι άντρες να φέρνουν σπίτι το περισσότερο εισόδημα</c:v>
                </c:pt>
                <c:pt idx="3">
                  <c:v>Οι γυναίκες είναι πιο ειλικρινείς και έντιμες στους χώρους εργασίες παρά οι άντρες</c:v>
                </c:pt>
                <c:pt idx="4">
                  <c:v>Οι γυναίκες στην Κύπρο έχουν τις απαραίτητες γνώσεις για να εργάζονται εξ΄ ίσου καλά όσο οι άντρες</c:v>
                </c:pt>
              </c:strCache>
            </c:strRef>
          </c:cat>
          <c:val>
            <c:numRef>
              <c:f>Sheet1!$B$2:$B$6</c:f>
              <c:numCache>
                <c:formatCode>General</c:formatCode>
                <c:ptCount val="5"/>
                <c:pt idx="0">
                  <c:v>61</c:v>
                </c:pt>
                <c:pt idx="1">
                  <c:v>62</c:v>
                </c:pt>
                <c:pt idx="2">
                  <c:v>64</c:v>
                </c:pt>
                <c:pt idx="3">
                  <c:v>65</c:v>
                </c:pt>
                <c:pt idx="4">
                  <c:v>87</c:v>
                </c:pt>
              </c:numCache>
            </c:numRef>
          </c:val>
        </c:ser>
        <c:ser>
          <c:idx val="1"/>
          <c:order val="1"/>
          <c:tx>
            <c:strRef>
              <c:f>Sheet1!$C$1</c:f>
              <c:strCache>
                <c:ptCount val="1"/>
                <c:pt idx="0">
                  <c:v>Διαφωνώ</c:v>
                </c:pt>
              </c:strCache>
            </c:strRef>
          </c:tx>
          <c:spPr>
            <a:solidFill>
              <a:srgbClr val="FF7C8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Κάποια επαγγέλματα πρέπει να τα κάνουν μόνο οι άντρες και άλλα μόνο οι γυναίκες</c:v>
                </c:pt>
                <c:pt idx="1">
                  <c:v>Οι γυναίκες αμείβονται εξ’ ίσου καλά όσο οι άντρες για παρόμοιας φύσης εργασία</c:v>
                </c:pt>
                <c:pt idx="2">
                  <c:v>Είναι δίκαιο οι γυναίκες να προσφέρουν περισσότερο στο σπίτι και οι άντρες να φέρνουν σπίτι το περισσότερο εισόδημα</c:v>
                </c:pt>
                <c:pt idx="3">
                  <c:v>Οι γυναίκες είναι πιο ειλικρινείς και έντιμες στους χώρους εργασίες παρά οι άντρες</c:v>
                </c:pt>
                <c:pt idx="4">
                  <c:v>Οι γυναίκες στην Κύπρο έχουν τις απαραίτητες γνώσεις για να εργάζονται εξ΄ ίσου καλά όσο οι άντρες</c:v>
                </c:pt>
              </c:strCache>
            </c:strRef>
          </c:cat>
          <c:val>
            <c:numRef>
              <c:f>Sheet1!$C$2:$C$6</c:f>
              <c:numCache>
                <c:formatCode>General</c:formatCode>
                <c:ptCount val="5"/>
                <c:pt idx="0">
                  <c:v>26</c:v>
                </c:pt>
                <c:pt idx="1">
                  <c:v>23</c:v>
                </c:pt>
                <c:pt idx="2">
                  <c:v>31</c:v>
                </c:pt>
                <c:pt idx="3">
                  <c:v>13</c:v>
                </c:pt>
                <c:pt idx="4">
                  <c:v>9</c:v>
                </c:pt>
              </c:numCache>
            </c:numRef>
          </c:val>
        </c:ser>
        <c:ser>
          <c:idx val="2"/>
          <c:order val="2"/>
          <c:tx>
            <c:strRef>
              <c:f>Sheet1!$D$1</c:f>
              <c:strCache>
                <c:ptCount val="1"/>
                <c:pt idx="0">
                  <c:v>Ούτε συμφωνώ ούτε διαφωνώ</c:v>
                </c:pt>
              </c:strCache>
            </c:strRef>
          </c:tx>
          <c:spPr>
            <a:solidFill>
              <a:schemeClr val="accent5">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Κάποια επαγγέλματα πρέπει να τα κάνουν μόνο οι άντρες και άλλα μόνο οι γυναίκες</c:v>
                </c:pt>
                <c:pt idx="1">
                  <c:v>Οι γυναίκες αμείβονται εξ’ ίσου καλά όσο οι άντρες για παρόμοιας φύσης εργασία</c:v>
                </c:pt>
                <c:pt idx="2">
                  <c:v>Είναι δίκαιο οι γυναίκες να προσφέρουν περισσότερο στο σπίτι και οι άντρες να φέρνουν σπίτι το περισσότερο εισόδημα</c:v>
                </c:pt>
                <c:pt idx="3">
                  <c:v>Οι γυναίκες είναι πιο ειλικρινείς και έντιμες στους χώρους εργασίες παρά οι άντρες</c:v>
                </c:pt>
                <c:pt idx="4">
                  <c:v>Οι γυναίκες στην Κύπρο έχουν τις απαραίτητες γνώσεις για να εργάζονται εξ΄ ίσου καλά όσο οι άντρες</c:v>
                </c:pt>
              </c:strCache>
            </c:strRef>
          </c:cat>
          <c:val>
            <c:numRef>
              <c:f>Sheet1!$D$2:$D$6</c:f>
              <c:numCache>
                <c:formatCode>General</c:formatCode>
                <c:ptCount val="5"/>
                <c:pt idx="0">
                  <c:v>12</c:v>
                </c:pt>
                <c:pt idx="1">
                  <c:v>10</c:v>
                </c:pt>
                <c:pt idx="2">
                  <c:v>5</c:v>
                </c:pt>
                <c:pt idx="3">
                  <c:v>18</c:v>
                </c:pt>
                <c:pt idx="4">
                  <c:v>2</c:v>
                </c:pt>
              </c:numCache>
            </c:numRef>
          </c:val>
        </c:ser>
        <c:ser>
          <c:idx val="3"/>
          <c:order val="3"/>
          <c:tx>
            <c:strRef>
              <c:f>Sheet1!$E$1</c:f>
              <c:strCache>
                <c:ptCount val="1"/>
                <c:pt idx="0">
                  <c:v>ΔΞ/ ΔΑ</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Κάποια επαγγέλματα πρέπει να τα κάνουν μόνο οι άντρες και άλλα μόνο οι γυναίκες</c:v>
                </c:pt>
                <c:pt idx="1">
                  <c:v>Οι γυναίκες αμείβονται εξ’ ίσου καλά όσο οι άντρες για παρόμοιας φύσης εργασία</c:v>
                </c:pt>
                <c:pt idx="2">
                  <c:v>Είναι δίκαιο οι γυναίκες να προσφέρουν περισσότερο στο σπίτι και οι άντρες να φέρνουν σπίτι το περισσότερο εισόδημα</c:v>
                </c:pt>
                <c:pt idx="3">
                  <c:v>Οι γυναίκες είναι πιο ειλικρινείς και έντιμες στους χώρους εργασίες παρά οι άντρες</c:v>
                </c:pt>
                <c:pt idx="4">
                  <c:v>Οι γυναίκες στην Κύπρο έχουν τις απαραίτητες γνώσεις για να εργάζονται εξ΄ ίσου καλά όσο οι άντρες</c:v>
                </c:pt>
              </c:strCache>
            </c:strRef>
          </c:cat>
          <c:val>
            <c:numRef>
              <c:f>Sheet1!$E$2:$E$6</c:f>
              <c:numCache>
                <c:formatCode>General</c:formatCode>
                <c:ptCount val="5"/>
                <c:pt idx="0">
                  <c:v>2</c:v>
                </c:pt>
                <c:pt idx="1">
                  <c:v>5</c:v>
                </c:pt>
                <c:pt idx="2">
                  <c:v>1</c:v>
                </c:pt>
                <c:pt idx="3">
                  <c:v>4</c:v>
                </c:pt>
                <c:pt idx="4">
                  <c:v>2</c:v>
                </c:pt>
              </c:numCache>
            </c:numRef>
          </c:val>
        </c:ser>
        <c:dLbls>
          <c:dLblPos val="ctr"/>
          <c:showLegendKey val="0"/>
          <c:showVal val="1"/>
          <c:showCatName val="0"/>
          <c:showSerName val="0"/>
          <c:showPercent val="0"/>
          <c:showBubbleSize val="0"/>
        </c:dLbls>
        <c:gapWidth val="150"/>
        <c:overlap val="100"/>
        <c:axId val="23988864"/>
        <c:axId val="24019328"/>
      </c:barChart>
      <c:catAx>
        <c:axId val="23988864"/>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24019328"/>
        <c:crosses val="autoZero"/>
        <c:auto val="1"/>
        <c:lblAlgn val="ctr"/>
        <c:lblOffset val="100"/>
        <c:noMultiLvlLbl val="0"/>
      </c:catAx>
      <c:valAx>
        <c:axId val="24019328"/>
        <c:scaling>
          <c:orientation val="minMax"/>
          <c:max val="1"/>
          <c:min val="0"/>
        </c:scaling>
        <c:delete val="1"/>
        <c:axPos val="b"/>
        <c:numFmt formatCode="0%" sourceLinked="1"/>
        <c:majorTickMark val="out"/>
        <c:minorTickMark val="none"/>
        <c:tickLblPos val="nextTo"/>
        <c:crossAx val="23988864"/>
        <c:crosses val="autoZero"/>
        <c:crossBetween val="between"/>
        <c:majorUnit val="1"/>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sz="1400"/>
      </a:pPr>
      <a:endParaRPr lang="el-GR"/>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 </a:t>
            </a:r>
            <a:r>
              <a:rPr lang="el-GR" dirty="0" smtClean="0"/>
              <a:t>Συμφωνεί</a:t>
            </a:r>
            <a:endParaRPr lang="en-US" dirty="0"/>
          </a:p>
        </c:rich>
      </c:tx>
      <c:overlay val="0"/>
      <c:spPr>
        <a:noFill/>
        <a:ln>
          <a:noFill/>
        </a:ln>
        <a:effectLst/>
      </c:spPr>
    </c:title>
    <c:autoTitleDeleted val="0"/>
    <c:plotArea>
      <c:layout/>
      <c:barChart>
        <c:barDir val="bar"/>
        <c:grouping val="clustered"/>
        <c:varyColors val="0"/>
        <c:ser>
          <c:idx val="0"/>
          <c:order val="0"/>
          <c:tx>
            <c:strRef>
              <c:f>Sheet1!$B$1</c:f>
              <c:strCache>
                <c:ptCount val="1"/>
                <c:pt idx="0">
                  <c:v>Ελληνοκύπριες</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Είναι δίκαιο οι γυναίκες να προσφέρουν περισσότερο στο σπίτι και οι άντρες να φέρνουν σπίτι το περισσότερο εισόδημα</c:v>
                </c:pt>
                <c:pt idx="1">
                  <c:v>Οι γυναίκες στην Κύπρο έχουν τις απαραίτητες γνώσεις για να εργάζονται εξ΄ ίσου καλά όσο οι άντρες</c:v>
                </c:pt>
                <c:pt idx="2">
                  <c:v>Οι γυναίκες είναι πιο ειλικρινείς και έντιμες στους χώρους εργασίες παρά οι άντρες</c:v>
                </c:pt>
                <c:pt idx="3">
                  <c:v>Οι γυναίκες αμείβονται εξ’ ίσου καλά όσο οι άντρες για παρόμοιας φύσης εργασία</c:v>
                </c:pt>
                <c:pt idx="4">
                  <c:v>Κάποια επαγγέλματα πρέπει να τα κάνουν μόνο οι άντρες και άλλα μόνο οι γυναίκες</c:v>
                </c:pt>
              </c:strCache>
            </c:strRef>
          </c:cat>
          <c:val>
            <c:numRef>
              <c:f>Sheet1!$B$2:$B$6</c:f>
              <c:numCache>
                <c:formatCode>0</c:formatCode>
                <c:ptCount val="5"/>
                <c:pt idx="0">
                  <c:v>23.4</c:v>
                </c:pt>
                <c:pt idx="1">
                  <c:v>96.1</c:v>
                </c:pt>
                <c:pt idx="2">
                  <c:v>32</c:v>
                </c:pt>
                <c:pt idx="3">
                  <c:v>36.299999999999997</c:v>
                </c:pt>
                <c:pt idx="4">
                  <c:v>40.5</c:v>
                </c:pt>
              </c:numCache>
            </c:numRef>
          </c:val>
        </c:ser>
        <c:ser>
          <c:idx val="1"/>
          <c:order val="1"/>
          <c:tx>
            <c:strRef>
              <c:f>Sheet1!$C$1</c:f>
              <c:strCache>
                <c:ptCount val="1"/>
                <c:pt idx="0">
                  <c:v>Τουρκοκύπριες</c:v>
                </c:pt>
              </c:strCache>
            </c:strRef>
          </c:tx>
          <c:spPr>
            <a:solidFill>
              <a:srgbClr val="FF7C8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Είναι δίκαιο οι γυναίκες να προσφέρουν περισσότερο στο σπίτι και οι άντρες να φέρνουν σπίτι το περισσότερο εισόδημα</c:v>
                </c:pt>
                <c:pt idx="1">
                  <c:v>Οι γυναίκες στην Κύπρο έχουν τις απαραίτητες γνώσεις για να εργάζονται εξ΄ ίσου καλά όσο οι άντρες</c:v>
                </c:pt>
                <c:pt idx="2">
                  <c:v>Οι γυναίκες είναι πιο ειλικρινείς και έντιμες στους χώρους εργασίες παρά οι άντρες</c:v>
                </c:pt>
                <c:pt idx="3">
                  <c:v>Οι γυναίκες αμείβονται εξ’ ίσου καλά όσο οι άντρες για παρόμοιας φύσης εργασία</c:v>
                </c:pt>
                <c:pt idx="4">
                  <c:v>Κάποια επαγγέλματα πρέπει να τα κάνουν μόνο οι άντρες και άλλα μόνο οι γυναίκες</c:v>
                </c:pt>
              </c:strCache>
            </c:strRef>
          </c:cat>
          <c:val>
            <c:numRef>
              <c:f>Sheet1!$C$2:$C$6</c:f>
              <c:numCache>
                <c:formatCode>General</c:formatCode>
                <c:ptCount val="5"/>
                <c:pt idx="0">
                  <c:v>64</c:v>
                </c:pt>
                <c:pt idx="1">
                  <c:v>87</c:v>
                </c:pt>
                <c:pt idx="2">
                  <c:v>65</c:v>
                </c:pt>
                <c:pt idx="3">
                  <c:v>62</c:v>
                </c:pt>
                <c:pt idx="4">
                  <c:v>61</c:v>
                </c:pt>
              </c:numCache>
            </c:numRef>
          </c:val>
        </c:ser>
        <c:dLbls>
          <c:dLblPos val="outEnd"/>
          <c:showLegendKey val="0"/>
          <c:showVal val="1"/>
          <c:showCatName val="0"/>
          <c:showSerName val="0"/>
          <c:showPercent val="0"/>
          <c:showBubbleSize val="0"/>
        </c:dLbls>
        <c:gapWidth val="182"/>
        <c:axId val="24064768"/>
        <c:axId val="24066304"/>
      </c:barChart>
      <c:catAx>
        <c:axId val="240647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24066304"/>
        <c:crosses val="autoZero"/>
        <c:auto val="1"/>
        <c:lblAlgn val="ctr"/>
        <c:lblOffset val="100"/>
        <c:noMultiLvlLbl val="0"/>
      </c:catAx>
      <c:valAx>
        <c:axId val="24066304"/>
        <c:scaling>
          <c:orientation val="minMax"/>
        </c:scaling>
        <c:delete val="1"/>
        <c:axPos val="b"/>
        <c:numFmt formatCode="0" sourceLinked="1"/>
        <c:majorTickMark val="none"/>
        <c:minorTickMark val="none"/>
        <c:tickLblPos val="nextTo"/>
        <c:crossAx val="240647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Συμφωνώ</c:v>
                </c:pt>
              </c:strCache>
            </c:strRef>
          </c:tx>
          <c:spPr>
            <a:solidFill>
              <a:srgbClr val="69FF69"/>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Μια λύση του Κυπριακού θα ωφελήσει τη θέση της γυναίκας στην κοινωνία</c:v>
                </c:pt>
                <c:pt idx="1">
                  <c:v>Οι γυναίκες μπορούν να συμβάλουν περισσότερο στην επίλυση των πολιτικών διαφορών με την άλλη κοινότητα παρά οι άντρες</c:v>
                </c:pt>
                <c:pt idx="2">
                  <c:v>Αυτά που μας ενώνουν με τις γυναίκες της άλλης κοινότητας είναι περισσότερα από αυτά που μας χωρίζουν</c:v>
                </c:pt>
                <c:pt idx="3">
                  <c:v>Η θέση της γυναίκας στην κοινωνία μας είναι καλύτερη από αυτή της γυναίκας στην άλλη κοινότητα</c:v>
                </c:pt>
                <c:pt idx="4">
                  <c:v>Με απασχολεί πραγματικά το αν θα λυθεί το Κυπριακό ή όχι</c:v>
                </c:pt>
              </c:strCache>
            </c:strRef>
          </c:cat>
          <c:val>
            <c:numRef>
              <c:f>Sheet1!$B$2:$B$6</c:f>
              <c:numCache>
                <c:formatCode>0</c:formatCode>
                <c:ptCount val="5"/>
                <c:pt idx="0">
                  <c:v>39</c:v>
                </c:pt>
                <c:pt idx="1">
                  <c:v>40.799999999999997</c:v>
                </c:pt>
                <c:pt idx="2">
                  <c:v>51.3</c:v>
                </c:pt>
                <c:pt idx="3">
                  <c:v>73.400000000000006</c:v>
                </c:pt>
                <c:pt idx="4">
                  <c:v>75</c:v>
                </c:pt>
              </c:numCache>
            </c:numRef>
          </c:val>
        </c:ser>
        <c:ser>
          <c:idx val="1"/>
          <c:order val="1"/>
          <c:tx>
            <c:strRef>
              <c:f>Sheet1!$C$1</c:f>
              <c:strCache>
                <c:ptCount val="1"/>
                <c:pt idx="0">
                  <c:v>Διαφωνώ</c:v>
                </c:pt>
              </c:strCache>
            </c:strRef>
          </c:tx>
          <c:spPr>
            <a:solidFill>
              <a:srgbClr val="CC99F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Μια λύση του Κυπριακού θα ωφελήσει τη θέση της γυναίκας στην κοινωνία</c:v>
                </c:pt>
                <c:pt idx="1">
                  <c:v>Οι γυναίκες μπορούν να συμβάλουν περισσότερο στην επίλυση των πολιτικών διαφορών με την άλλη κοινότητα παρά οι άντρες</c:v>
                </c:pt>
                <c:pt idx="2">
                  <c:v>Αυτά που μας ενώνουν με τις γυναίκες της άλλης κοινότητας είναι περισσότερα από αυτά που μας χωρίζουν</c:v>
                </c:pt>
                <c:pt idx="3">
                  <c:v>Η θέση της γυναίκας στην κοινωνία μας είναι καλύτερη από αυτή της γυναίκας στην άλλη κοινότητα</c:v>
                </c:pt>
                <c:pt idx="4">
                  <c:v>Με απασχολεί πραγματικά το αν θα λυθεί το Κυπριακό ή όχι</c:v>
                </c:pt>
              </c:strCache>
            </c:strRef>
          </c:cat>
          <c:val>
            <c:numRef>
              <c:f>Sheet1!$C$2:$C$6</c:f>
              <c:numCache>
                <c:formatCode>0</c:formatCode>
                <c:ptCount val="5"/>
                <c:pt idx="0">
                  <c:v>31.5</c:v>
                </c:pt>
                <c:pt idx="1">
                  <c:v>28.2</c:v>
                </c:pt>
                <c:pt idx="2">
                  <c:v>22.4</c:v>
                </c:pt>
                <c:pt idx="3">
                  <c:v>4.5</c:v>
                </c:pt>
                <c:pt idx="4">
                  <c:v>15.5</c:v>
                </c:pt>
              </c:numCache>
            </c:numRef>
          </c:val>
        </c:ser>
        <c:ser>
          <c:idx val="2"/>
          <c:order val="2"/>
          <c:tx>
            <c:strRef>
              <c:f>Sheet1!$D$1</c:f>
              <c:strCache>
                <c:ptCount val="1"/>
                <c:pt idx="0">
                  <c:v>Ούτε συμφωνώ ούτε διαφωνώ</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Μια λύση του Κυπριακού θα ωφελήσει τη θέση της γυναίκας στην κοινωνία</c:v>
                </c:pt>
                <c:pt idx="1">
                  <c:v>Οι γυναίκες μπορούν να συμβάλουν περισσότερο στην επίλυση των πολιτικών διαφορών με την άλλη κοινότητα παρά οι άντρες</c:v>
                </c:pt>
                <c:pt idx="2">
                  <c:v>Αυτά που μας ενώνουν με τις γυναίκες της άλλης κοινότητας είναι περισσότερα από αυτά που μας χωρίζουν</c:v>
                </c:pt>
                <c:pt idx="3">
                  <c:v>Η θέση της γυναίκας στην κοινωνία μας είναι καλύτερη από αυτή της γυναίκας στην άλλη κοινότητα</c:v>
                </c:pt>
                <c:pt idx="4">
                  <c:v>Με απασχολεί πραγματικά το αν θα λυθεί το Κυπριακό ή όχι</c:v>
                </c:pt>
              </c:strCache>
            </c:strRef>
          </c:cat>
          <c:val>
            <c:numRef>
              <c:f>Sheet1!$D$2:$D$6</c:f>
              <c:numCache>
                <c:formatCode>0</c:formatCode>
                <c:ptCount val="5"/>
                <c:pt idx="0">
                  <c:v>17.899999999999999</c:v>
                </c:pt>
                <c:pt idx="1">
                  <c:v>21.7</c:v>
                </c:pt>
                <c:pt idx="2">
                  <c:v>12.3</c:v>
                </c:pt>
                <c:pt idx="3">
                  <c:v>7</c:v>
                </c:pt>
                <c:pt idx="4">
                  <c:v>6.2</c:v>
                </c:pt>
              </c:numCache>
            </c:numRef>
          </c:val>
        </c:ser>
        <c:ser>
          <c:idx val="3"/>
          <c:order val="3"/>
          <c:tx>
            <c:strRef>
              <c:f>Sheet1!$E$1</c:f>
              <c:strCache>
                <c:ptCount val="1"/>
                <c:pt idx="0">
                  <c:v>ΔΞ/ ΔΑ</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Μια λύση του Κυπριακού θα ωφελήσει τη θέση της γυναίκας στην κοινωνία</c:v>
                </c:pt>
                <c:pt idx="1">
                  <c:v>Οι γυναίκες μπορούν να συμβάλουν περισσότερο στην επίλυση των πολιτικών διαφορών με την άλλη κοινότητα παρά οι άντρες</c:v>
                </c:pt>
                <c:pt idx="2">
                  <c:v>Αυτά που μας ενώνουν με τις γυναίκες της άλλης κοινότητας είναι περισσότερα από αυτά που μας χωρίζουν</c:v>
                </c:pt>
                <c:pt idx="3">
                  <c:v>Η θέση της γυναίκας στην κοινωνία μας είναι καλύτερη από αυτή της γυναίκας στην άλλη κοινότητα</c:v>
                </c:pt>
                <c:pt idx="4">
                  <c:v>Με απασχολεί πραγματικά το αν θα λυθεί το Κυπριακό ή όχι</c:v>
                </c:pt>
              </c:strCache>
            </c:strRef>
          </c:cat>
          <c:val>
            <c:numRef>
              <c:f>Sheet1!$E$2:$E$6</c:f>
              <c:numCache>
                <c:formatCode>0</c:formatCode>
                <c:ptCount val="5"/>
                <c:pt idx="0">
                  <c:v>11.7</c:v>
                </c:pt>
                <c:pt idx="1">
                  <c:v>9.3000000000000007</c:v>
                </c:pt>
                <c:pt idx="2">
                  <c:v>14</c:v>
                </c:pt>
                <c:pt idx="3">
                  <c:v>15.1</c:v>
                </c:pt>
                <c:pt idx="4">
                  <c:v>3.2</c:v>
                </c:pt>
              </c:numCache>
            </c:numRef>
          </c:val>
        </c:ser>
        <c:dLbls>
          <c:dLblPos val="ctr"/>
          <c:showLegendKey val="0"/>
          <c:showVal val="1"/>
          <c:showCatName val="0"/>
          <c:showSerName val="0"/>
          <c:showPercent val="0"/>
          <c:showBubbleSize val="0"/>
        </c:dLbls>
        <c:gapWidth val="150"/>
        <c:overlap val="100"/>
        <c:axId val="83305984"/>
        <c:axId val="83307520"/>
      </c:barChart>
      <c:catAx>
        <c:axId val="83305984"/>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83307520"/>
        <c:crosses val="autoZero"/>
        <c:auto val="1"/>
        <c:lblAlgn val="ctr"/>
        <c:lblOffset val="100"/>
        <c:noMultiLvlLbl val="0"/>
      </c:catAx>
      <c:valAx>
        <c:axId val="83307520"/>
        <c:scaling>
          <c:orientation val="minMax"/>
          <c:max val="1"/>
          <c:min val="0"/>
        </c:scaling>
        <c:delete val="1"/>
        <c:axPos val="b"/>
        <c:numFmt formatCode="0%" sourceLinked="1"/>
        <c:majorTickMark val="out"/>
        <c:minorTickMark val="none"/>
        <c:tickLblPos val="nextTo"/>
        <c:crossAx val="83305984"/>
        <c:crosses val="autoZero"/>
        <c:crossBetween val="between"/>
        <c:majorUnit val="1"/>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sz="1400"/>
      </a:pPr>
      <a:endParaRPr lang="el-G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Πολύ σημαντικό</c:v>
                </c:pt>
              </c:strCache>
            </c:strRef>
          </c:tx>
          <c:spPr>
            <a:solidFill>
              <a:schemeClr val="accent3">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Η εξέλιξη του Κυπριακού προβλήματος</c:v>
                </c:pt>
                <c:pt idx="1">
                  <c:v>Οι υπερβολικές ευθύνες και βάρος στο σπίτι</c:v>
                </c:pt>
                <c:pt idx="2">
                  <c:v>Η ισορροπία μεταξύ προσωπικής και επαγγελματικής ζωής</c:v>
                </c:pt>
                <c:pt idx="3">
                  <c:v>H ίση πρόσβαση στην μόρφωση και εκπαίδευση, με τους άντρες</c:v>
                </c:pt>
                <c:pt idx="4">
                  <c:v>Η ισορροπία μεταξύ προσωπικού χρόνου και του χρόνου που αφιερώνετε στην οικογένεια σας</c:v>
                </c:pt>
                <c:pt idx="5">
                  <c:v>Η δυνατότητα για ίσες ευκαιρίες ανέλιξης επαγγελματικά για τις γυναίκες</c:v>
                </c:pt>
                <c:pt idx="6">
                  <c:v>H πρόσβαση σε καλή ιατρο-φαρμακευτική περίθαλψη</c:v>
                </c:pt>
                <c:pt idx="7">
                  <c:v>Η σωματική βία εναντίον των γυναικών γενικά</c:v>
                </c:pt>
                <c:pt idx="8">
                  <c:v>Η ψυχολογική βία εναντίον των γυναικών γενικά</c:v>
                </c:pt>
                <c:pt idx="9">
                  <c:v>Η οικονομική σας ανεξαρτησία σαν άτομο</c:v>
                </c:pt>
              </c:strCache>
            </c:strRef>
          </c:cat>
          <c:val>
            <c:numRef>
              <c:f>Sheet1!$B$2:$B$11</c:f>
              <c:numCache>
                <c:formatCode>General</c:formatCode>
                <c:ptCount val="10"/>
                <c:pt idx="0">
                  <c:v>36</c:v>
                </c:pt>
                <c:pt idx="1">
                  <c:v>51</c:v>
                </c:pt>
                <c:pt idx="2">
                  <c:v>53</c:v>
                </c:pt>
                <c:pt idx="3">
                  <c:v>56</c:v>
                </c:pt>
                <c:pt idx="4">
                  <c:v>59</c:v>
                </c:pt>
                <c:pt idx="5">
                  <c:v>71</c:v>
                </c:pt>
                <c:pt idx="6">
                  <c:v>74</c:v>
                </c:pt>
                <c:pt idx="7">
                  <c:v>88</c:v>
                </c:pt>
                <c:pt idx="8">
                  <c:v>88</c:v>
                </c:pt>
                <c:pt idx="9">
                  <c:v>89</c:v>
                </c:pt>
              </c:numCache>
            </c:numRef>
          </c:val>
        </c:ser>
        <c:ser>
          <c:idx val="1"/>
          <c:order val="1"/>
          <c:tx>
            <c:strRef>
              <c:f>Sheet1!$C$1</c:f>
              <c:strCache>
                <c:ptCount val="1"/>
                <c:pt idx="0">
                  <c:v>Αρκετά Σημαντικό </c:v>
                </c:pt>
              </c:strCache>
            </c:strRef>
          </c:tx>
          <c:spPr>
            <a:solidFill>
              <a:srgbClr val="69FF69"/>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Η εξέλιξη του Κυπριακού προβλήματος</c:v>
                </c:pt>
                <c:pt idx="1">
                  <c:v>Οι υπερβολικές ευθύνες και βάρος στο σπίτι</c:v>
                </c:pt>
                <c:pt idx="2">
                  <c:v>Η ισορροπία μεταξύ προσωπικής και επαγγελματικής ζωής</c:v>
                </c:pt>
                <c:pt idx="3">
                  <c:v>H ίση πρόσβαση στην μόρφωση και εκπαίδευση, με τους άντρες</c:v>
                </c:pt>
                <c:pt idx="4">
                  <c:v>Η ισορροπία μεταξύ προσωπικού χρόνου και του χρόνου που αφιερώνετε στην οικογένεια σας</c:v>
                </c:pt>
                <c:pt idx="5">
                  <c:v>Η δυνατότητα για ίσες ευκαιρίες ανέλιξης επαγγελματικά για τις γυναίκες</c:v>
                </c:pt>
                <c:pt idx="6">
                  <c:v>H πρόσβαση σε καλή ιατρο-φαρμακευτική περίθαλψη</c:v>
                </c:pt>
                <c:pt idx="7">
                  <c:v>Η σωματική βία εναντίον των γυναικών γενικά</c:v>
                </c:pt>
                <c:pt idx="8">
                  <c:v>Η ψυχολογική βία εναντίον των γυναικών γενικά</c:v>
                </c:pt>
                <c:pt idx="9">
                  <c:v>Η οικονομική σας ανεξαρτησία σαν άτομο</c:v>
                </c:pt>
              </c:strCache>
            </c:strRef>
          </c:cat>
          <c:val>
            <c:numRef>
              <c:f>Sheet1!$C$2:$C$11</c:f>
              <c:numCache>
                <c:formatCode>General</c:formatCode>
                <c:ptCount val="10"/>
                <c:pt idx="0">
                  <c:v>46</c:v>
                </c:pt>
                <c:pt idx="1">
                  <c:v>31</c:v>
                </c:pt>
                <c:pt idx="2">
                  <c:v>39</c:v>
                </c:pt>
                <c:pt idx="3">
                  <c:v>37</c:v>
                </c:pt>
                <c:pt idx="4">
                  <c:v>38</c:v>
                </c:pt>
                <c:pt idx="5">
                  <c:v>19</c:v>
                </c:pt>
                <c:pt idx="6">
                  <c:v>23</c:v>
                </c:pt>
                <c:pt idx="7">
                  <c:v>10</c:v>
                </c:pt>
                <c:pt idx="8">
                  <c:v>10</c:v>
                </c:pt>
                <c:pt idx="9">
                  <c:v>8</c:v>
                </c:pt>
              </c:numCache>
            </c:numRef>
          </c:val>
        </c:ser>
        <c:ser>
          <c:idx val="2"/>
          <c:order val="2"/>
          <c:tx>
            <c:strRef>
              <c:f>Sheet1!$D$1</c:f>
              <c:strCache>
                <c:ptCount val="1"/>
                <c:pt idx="0">
                  <c:v>Όχι και τόσο σημαντικό</c:v>
                </c:pt>
              </c:strCache>
            </c:strRef>
          </c:tx>
          <c:spPr>
            <a:solidFill>
              <a:srgbClr val="FF7C8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Η εξέλιξη του Κυπριακού προβλήματος</c:v>
                </c:pt>
                <c:pt idx="1">
                  <c:v>Οι υπερβολικές ευθύνες και βάρος στο σπίτι</c:v>
                </c:pt>
                <c:pt idx="2">
                  <c:v>Η ισορροπία μεταξύ προσωπικής και επαγγελματικής ζωής</c:v>
                </c:pt>
                <c:pt idx="3">
                  <c:v>H ίση πρόσβαση στην μόρφωση και εκπαίδευση, με τους άντρες</c:v>
                </c:pt>
                <c:pt idx="4">
                  <c:v>Η ισορροπία μεταξύ προσωπικού χρόνου και του χρόνου που αφιερώνετε στην οικογένεια σας</c:v>
                </c:pt>
                <c:pt idx="5">
                  <c:v>Η δυνατότητα για ίσες ευκαιρίες ανέλιξης επαγγελματικά για τις γυναίκες</c:v>
                </c:pt>
                <c:pt idx="6">
                  <c:v>H πρόσβαση σε καλή ιατρο-φαρμακευτική περίθαλψη</c:v>
                </c:pt>
                <c:pt idx="7">
                  <c:v>Η σωματική βία εναντίον των γυναικών γενικά</c:v>
                </c:pt>
                <c:pt idx="8">
                  <c:v>Η ψυχολογική βία εναντίον των γυναικών γενικά</c:v>
                </c:pt>
                <c:pt idx="9">
                  <c:v>Η οικονομική σας ανεξαρτησία σαν άτομο</c:v>
                </c:pt>
              </c:strCache>
            </c:strRef>
          </c:cat>
          <c:val>
            <c:numRef>
              <c:f>Sheet1!$D$2:$D$11</c:f>
              <c:numCache>
                <c:formatCode>General</c:formatCode>
                <c:ptCount val="10"/>
                <c:pt idx="0">
                  <c:v>14</c:v>
                </c:pt>
                <c:pt idx="1">
                  <c:v>17</c:v>
                </c:pt>
                <c:pt idx="2">
                  <c:v>7</c:v>
                </c:pt>
                <c:pt idx="3">
                  <c:v>6</c:v>
                </c:pt>
                <c:pt idx="4">
                  <c:v>2</c:v>
                </c:pt>
                <c:pt idx="5">
                  <c:v>9</c:v>
                </c:pt>
                <c:pt idx="6">
                  <c:v>2</c:v>
                </c:pt>
                <c:pt idx="7">
                  <c:v>1</c:v>
                </c:pt>
                <c:pt idx="8">
                  <c:v>1</c:v>
                </c:pt>
                <c:pt idx="9">
                  <c:v>2</c:v>
                </c:pt>
              </c:numCache>
            </c:numRef>
          </c:val>
        </c:ser>
        <c:ser>
          <c:idx val="3"/>
          <c:order val="3"/>
          <c:tx>
            <c:strRef>
              <c:f>Sheet1!$E$1</c:f>
              <c:strCache>
                <c:ptCount val="1"/>
                <c:pt idx="0">
                  <c:v>Καθόλου σημαντικό</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Η εξέλιξη του Κυπριακού προβλήματος</c:v>
                </c:pt>
                <c:pt idx="1">
                  <c:v>Οι υπερβολικές ευθύνες και βάρος στο σπίτι</c:v>
                </c:pt>
                <c:pt idx="2">
                  <c:v>Η ισορροπία μεταξύ προσωπικής και επαγγελματικής ζωής</c:v>
                </c:pt>
                <c:pt idx="3">
                  <c:v>H ίση πρόσβαση στην μόρφωση και εκπαίδευση, με τους άντρες</c:v>
                </c:pt>
                <c:pt idx="4">
                  <c:v>Η ισορροπία μεταξύ προσωπικού χρόνου και του χρόνου που αφιερώνετε στην οικογένεια σας</c:v>
                </c:pt>
                <c:pt idx="5">
                  <c:v>Η δυνατότητα για ίσες ευκαιρίες ανέλιξης επαγγελματικά για τις γυναίκες</c:v>
                </c:pt>
                <c:pt idx="6">
                  <c:v>H πρόσβαση σε καλή ιατρο-φαρμακευτική περίθαλψη</c:v>
                </c:pt>
                <c:pt idx="7">
                  <c:v>Η σωματική βία εναντίον των γυναικών γενικά</c:v>
                </c:pt>
                <c:pt idx="8">
                  <c:v>Η ψυχολογική βία εναντίον των γυναικών γενικά</c:v>
                </c:pt>
                <c:pt idx="9">
                  <c:v>Η οικονομική σας ανεξαρτησία σαν άτομο</c:v>
                </c:pt>
              </c:strCache>
            </c:strRef>
          </c:cat>
          <c:val>
            <c:numRef>
              <c:f>Sheet1!$E$2:$E$11</c:f>
              <c:numCache>
                <c:formatCode>General</c:formatCode>
                <c:ptCount val="10"/>
                <c:pt idx="0">
                  <c:v>4</c:v>
                </c:pt>
                <c:pt idx="1">
                  <c:v>1</c:v>
                </c:pt>
                <c:pt idx="2">
                  <c:v>1</c:v>
                </c:pt>
                <c:pt idx="3">
                  <c:v>1</c:v>
                </c:pt>
                <c:pt idx="5">
                  <c:v>1</c:v>
                </c:pt>
                <c:pt idx="6">
                  <c:v>1</c:v>
                </c:pt>
                <c:pt idx="7">
                  <c:v>1</c:v>
                </c:pt>
                <c:pt idx="8">
                  <c:v>1</c:v>
                </c:pt>
                <c:pt idx="9">
                  <c:v>1</c:v>
                </c:pt>
              </c:numCache>
            </c:numRef>
          </c:val>
        </c:ser>
        <c:ser>
          <c:idx val="4"/>
          <c:order val="4"/>
          <c:tx>
            <c:strRef>
              <c:f>Sheet1!$F$1</c:f>
              <c:strCache>
                <c:ptCount val="1"/>
                <c:pt idx="0">
                  <c:v>ΔΞ/ ΔΑ</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Η εξέλιξη του Κυπριακού προβλήματος</c:v>
                </c:pt>
                <c:pt idx="1">
                  <c:v>Οι υπερβολικές ευθύνες και βάρος στο σπίτι</c:v>
                </c:pt>
                <c:pt idx="2">
                  <c:v>Η ισορροπία μεταξύ προσωπικής και επαγγελματικής ζωής</c:v>
                </c:pt>
                <c:pt idx="3">
                  <c:v>H ίση πρόσβαση στην μόρφωση και εκπαίδευση, με τους άντρες</c:v>
                </c:pt>
                <c:pt idx="4">
                  <c:v>Η ισορροπία μεταξύ προσωπικού χρόνου και του χρόνου που αφιερώνετε στην οικογένεια σας</c:v>
                </c:pt>
                <c:pt idx="5">
                  <c:v>Η δυνατότητα για ίσες ευκαιρίες ανέλιξης επαγγελματικά για τις γυναίκες</c:v>
                </c:pt>
                <c:pt idx="6">
                  <c:v>H πρόσβαση σε καλή ιατρο-φαρμακευτική περίθαλψη</c:v>
                </c:pt>
                <c:pt idx="7">
                  <c:v>Η σωματική βία εναντίον των γυναικών γενικά</c:v>
                </c:pt>
                <c:pt idx="8">
                  <c:v>Η ψυχολογική βία εναντίον των γυναικών γενικά</c:v>
                </c:pt>
                <c:pt idx="9">
                  <c:v>Η οικονομική σας ανεξαρτησία σαν άτομο</c:v>
                </c:pt>
              </c:strCache>
            </c:strRef>
          </c:cat>
          <c:val>
            <c:numRef>
              <c:f>Sheet1!$F$2:$F$11</c:f>
              <c:numCache>
                <c:formatCode>General</c:formatCode>
                <c:ptCount val="10"/>
              </c:numCache>
            </c:numRef>
          </c:val>
        </c:ser>
        <c:dLbls>
          <c:dLblPos val="ctr"/>
          <c:showLegendKey val="0"/>
          <c:showVal val="1"/>
          <c:showCatName val="0"/>
          <c:showSerName val="0"/>
          <c:showPercent val="0"/>
          <c:showBubbleSize val="0"/>
        </c:dLbls>
        <c:gapWidth val="150"/>
        <c:overlap val="100"/>
        <c:axId val="31406336"/>
        <c:axId val="31420416"/>
      </c:barChart>
      <c:catAx>
        <c:axId val="314063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31420416"/>
        <c:crosses val="autoZero"/>
        <c:auto val="1"/>
        <c:lblAlgn val="ctr"/>
        <c:lblOffset val="100"/>
        <c:noMultiLvlLbl val="0"/>
      </c:catAx>
      <c:valAx>
        <c:axId val="31420416"/>
        <c:scaling>
          <c:orientation val="minMax"/>
          <c:max val="1"/>
          <c:min val="0"/>
        </c:scaling>
        <c:delete val="1"/>
        <c:axPos val="b"/>
        <c:numFmt formatCode="0%" sourceLinked="1"/>
        <c:majorTickMark val="out"/>
        <c:minorTickMark val="none"/>
        <c:tickLblPos val="nextTo"/>
        <c:crossAx val="31406336"/>
        <c:crosses val="autoZero"/>
        <c:crossBetween val="between"/>
        <c:majorUnit val="1"/>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sz="1400"/>
      </a:pPr>
      <a:endParaRPr lang="el-GR"/>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Συμφωνώ</c:v>
                </c:pt>
              </c:strCache>
            </c:strRef>
          </c:tx>
          <c:spPr>
            <a:solidFill>
              <a:srgbClr val="69FF69"/>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Η θέση της γυναίκας στην κοινωνία μας είναι καλύτερη από αυτή της γυναίκας στην άλλη κοινότητα</c:v>
                </c:pt>
                <c:pt idx="1">
                  <c:v>Με απασχολεί πραγματικά το αν θα λυθεί το Κυπριακό ή όχι</c:v>
                </c:pt>
                <c:pt idx="2">
                  <c:v>Οι γυναίκες μπορούν να συμβάλουν περισσότερο στην επίλυση των πολιτικών διαφορών με την άλλη κοινότητα παρά οι άντρες</c:v>
                </c:pt>
                <c:pt idx="3">
                  <c:v>Μια λύση του Κυπριακού θα ωφελήσει τη θέση της γυναίκας στην κοινωνία</c:v>
                </c:pt>
                <c:pt idx="4">
                  <c:v>Αυτά που μας ενώνουν με τις γυναίκες της άλλης κοινότητας είναι περισσότερα από αυτά που μας χωρίζουν</c:v>
                </c:pt>
              </c:strCache>
            </c:strRef>
          </c:cat>
          <c:val>
            <c:numRef>
              <c:f>Sheet1!$B$2:$B$6</c:f>
              <c:numCache>
                <c:formatCode>General</c:formatCode>
                <c:ptCount val="5"/>
                <c:pt idx="0">
                  <c:v>21</c:v>
                </c:pt>
                <c:pt idx="1">
                  <c:v>33</c:v>
                </c:pt>
                <c:pt idx="2">
                  <c:v>45</c:v>
                </c:pt>
                <c:pt idx="3">
                  <c:v>52</c:v>
                </c:pt>
                <c:pt idx="4">
                  <c:v>54</c:v>
                </c:pt>
              </c:numCache>
            </c:numRef>
          </c:val>
        </c:ser>
        <c:ser>
          <c:idx val="1"/>
          <c:order val="1"/>
          <c:tx>
            <c:strRef>
              <c:f>Sheet1!$C$1</c:f>
              <c:strCache>
                <c:ptCount val="1"/>
                <c:pt idx="0">
                  <c:v>Διαφωνώ</c:v>
                </c:pt>
              </c:strCache>
            </c:strRef>
          </c:tx>
          <c:spPr>
            <a:solidFill>
              <a:srgbClr val="CC99F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Η θέση της γυναίκας στην κοινωνία μας είναι καλύτερη από αυτή της γυναίκας στην άλλη κοινότητα</c:v>
                </c:pt>
                <c:pt idx="1">
                  <c:v>Με απασχολεί πραγματικά το αν θα λυθεί το Κυπριακό ή όχι</c:v>
                </c:pt>
                <c:pt idx="2">
                  <c:v>Οι γυναίκες μπορούν να συμβάλουν περισσότερο στην επίλυση των πολιτικών διαφορών με την άλλη κοινότητα παρά οι άντρες</c:v>
                </c:pt>
                <c:pt idx="3">
                  <c:v>Μια λύση του Κυπριακού θα ωφελήσει τη θέση της γυναίκας στην κοινωνία</c:v>
                </c:pt>
                <c:pt idx="4">
                  <c:v>Αυτά που μας ενώνουν με τις γυναίκες της άλλης κοινότητας είναι περισσότερα από αυτά που μας χωρίζουν</c:v>
                </c:pt>
              </c:strCache>
            </c:strRef>
          </c:cat>
          <c:val>
            <c:numRef>
              <c:f>Sheet1!$C$2:$C$6</c:f>
              <c:numCache>
                <c:formatCode>General</c:formatCode>
                <c:ptCount val="5"/>
                <c:pt idx="0">
                  <c:v>46</c:v>
                </c:pt>
                <c:pt idx="1">
                  <c:v>43</c:v>
                </c:pt>
                <c:pt idx="2">
                  <c:v>30</c:v>
                </c:pt>
                <c:pt idx="3">
                  <c:v>24</c:v>
                </c:pt>
                <c:pt idx="4">
                  <c:v>18</c:v>
                </c:pt>
              </c:numCache>
            </c:numRef>
          </c:val>
        </c:ser>
        <c:ser>
          <c:idx val="2"/>
          <c:order val="2"/>
          <c:tx>
            <c:strRef>
              <c:f>Sheet1!$D$1</c:f>
              <c:strCache>
                <c:ptCount val="1"/>
                <c:pt idx="0">
                  <c:v>Ούτε συμφωνώ ούτε διαφωνώ</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Η θέση της γυναίκας στην κοινωνία μας είναι καλύτερη από αυτή της γυναίκας στην άλλη κοινότητα</c:v>
                </c:pt>
                <c:pt idx="1">
                  <c:v>Με απασχολεί πραγματικά το αν θα λυθεί το Κυπριακό ή όχι</c:v>
                </c:pt>
                <c:pt idx="2">
                  <c:v>Οι γυναίκες μπορούν να συμβάλουν περισσότερο στην επίλυση των πολιτικών διαφορών με την άλλη κοινότητα παρά οι άντρες</c:v>
                </c:pt>
                <c:pt idx="3">
                  <c:v>Μια λύση του Κυπριακού θα ωφελήσει τη θέση της γυναίκας στην κοινωνία</c:v>
                </c:pt>
                <c:pt idx="4">
                  <c:v>Αυτά που μας ενώνουν με τις γυναίκες της άλλης κοινότητας είναι περισσότερα από αυτά που μας χωρίζουν</c:v>
                </c:pt>
              </c:strCache>
            </c:strRef>
          </c:cat>
          <c:val>
            <c:numRef>
              <c:f>Sheet1!$D$2:$D$6</c:f>
              <c:numCache>
                <c:formatCode>General</c:formatCode>
                <c:ptCount val="5"/>
                <c:pt idx="0">
                  <c:v>14</c:v>
                </c:pt>
                <c:pt idx="1">
                  <c:v>12</c:v>
                </c:pt>
                <c:pt idx="2">
                  <c:v>12</c:v>
                </c:pt>
                <c:pt idx="3">
                  <c:v>11</c:v>
                </c:pt>
                <c:pt idx="4">
                  <c:v>14</c:v>
                </c:pt>
              </c:numCache>
            </c:numRef>
          </c:val>
        </c:ser>
        <c:ser>
          <c:idx val="3"/>
          <c:order val="3"/>
          <c:tx>
            <c:strRef>
              <c:f>Sheet1!$E$1</c:f>
              <c:strCache>
                <c:ptCount val="1"/>
                <c:pt idx="0">
                  <c:v>ΔΞ/ ΔΑ</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Η θέση της γυναίκας στην κοινωνία μας είναι καλύτερη από αυτή της γυναίκας στην άλλη κοινότητα</c:v>
                </c:pt>
                <c:pt idx="1">
                  <c:v>Με απασχολεί πραγματικά το αν θα λυθεί το Κυπριακό ή όχι</c:v>
                </c:pt>
                <c:pt idx="2">
                  <c:v>Οι γυναίκες μπορούν να συμβάλουν περισσότερο στην επίλυση των πολιτικών διαφορών με την άλλη κοινότητα παρά οι άντρες</c:v>
                </c:pt>
                <c:pt idx="3">
                  <c:v>Μια λύση του Κυπριακού θα ωφελήσει τη θέση της γυναίκας στην κοινωνία</c:v>
                </c:pt>
                <c:pt idx="4">
                  <c:v>Αυτά που μας ενώνουν με τις γυναίκες της άλλης κοινότητας είναι περισσότερα από αυτά που μας χωρίζουν</c:v>
                </c:pt>
              </c:strCache>
            </c:strRef>
          </c:cat>
          <c:val>
            <c:numRef>
              <c:f>Sheet1!$E$2:$E$6</c:f>
              <c:numCache>
                <c:formatCode>General</c:formatCode>
                <c:ptCount val="5"/>
                <c:pt idx="0">
                  <c:v>18</c:v>
                </c:pt>
                <c:pt idx="1">
                  <c:v>12</c:v>
                </c:pt>
                <c:pt idx="2">
                  <c:v>13</c:v>
                </c:pt>
                <c:pt idx="3">
                  <c:v>13</c:v>
                </c:pt>
                <c:pt idx="4">
                  <c:v>15</c:v>
                </c:pt>
              </c:numCache>
            </c:numRef>
          </c:val>
        </c:ser>
        <c:dLbls>
          <c:dLblPos val="ctr"/>
          <c:showLegendKey val="0"/>
          <c:showVal val="1"/>
          <c:showCatName val="0"/>
          <c:showSerName val="0"/>
          <c:showPercent val="0"/>
          <c:showBubbleSize val="0"/>
        </c:dLbls>
        <c:gapWidth val="150"/>
        <c:overlap val="100"/>
        <c:axId val="83126144"/>
        <c:axId val="83127680"/>
      </c:barChart>
      <c:catAx>
        <c:axId val="83126144"/>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83127680"/>
        <c:crosses val="autoZero"/>
        <c:auto val="1"/>
        <c:lblAlgn val="ctr"/>
        <c:lblOffset val="100"/>
        <c:noMultiLvlLbl val="0"/>
      </c:catAx>
      <c:valAx>
        <c:axId val="83127680"/>
        <c:scaling>
          <c:orientation val="minMax"/>
          <c:max val="1"/>
          <c:min val="0"/>
        </c:scaling>
        <c:delete val="1"/>
        <c:axPos val="b"/>
        <c:numFmt formatCode="0%" sourceLinked="1"/>
        <c:majorTickMark val="out"/>
        <c:minorTickMark val="none"/>
        <c:tickLblPos val="nextTo"/>
        <c:crossAx val="83126144"/>
        <c:crosses val="autoZero"/>
        <c:crossBetween val="between"/>
        <c:majorUnit val="1"/>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sz="1400"/>
      </a:pPr>
      <a:endParaRPr lang="el-GR"/>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 </a:t>
            </a:r>
            <a:r>
              <a:rPr lang="el-GR" dirty="0" smtClean="0"/>
              <a:t>Συμφωνεί</a:t>
            </a:r>
            <a:endParaRPr lang="en-US" dirty="0"/>
          </a:p>
        </c:rich>
      </c:tx>
      <c:overlay val="0"/>
      <c:spPr>
        <a:noFill/>
        <a:ln>
          <a:noFill/>
        </a:ln>
        <a:effectLst/>
      </c:spPr>
    </c:title>
    <c:autoTitleDeleted val="0"/>
    <c:plotArea>
      <c:layout/>
      <c:barChart>
        <c:barDir val="bar"/>
        <c:grouping val="clustered"/>
        <c:varyColors val="0"/>
        <c:ser>
          <c:idx val="0"/>
          <c:order val="0"/>
          <c:tx>
            <c:strRef>
              <c:f>Sheet1!$B$1</c:f>
              <c:strCache>
                <c:ptCount val="1"/>
                <c:pt idx="0">
                  <c:v>Ελληνοκύπριες</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Με απασχολεί πραγματικά το αν θα λυθεί το Κυπριακό ή όχι</c:v>
                </c:pt>
                <c:pt idx="1">
                  <c:v>Μια λύση του Κυπριακού θα ωφελήσει τη θέση της γυναίκας στην κοινωνία</c:v>
                </c:pt>
                <c:pt idx="2">
                  <c:v>Η θέση της γυναίκας στην κοινωνία μας είναι καλύτερη από αυτή της γυναίκας στην άλλη κοινότητα</c:v>
                </c:pt>
                <c:pt idx="3">
                  <c:v>Αυτά που μας ενώνουν με τις γυναίκες της άλλης κοινότητας είναι περισσότερα από αυτά που μας χωρίζουν</c:v>
                </c:pt>
                <c:pt idx="4">
                  <c:v>Οι γυναίκες μπορούν να συμβάλουν περισσότερο στην επίλυση των πολιτικών διαφορών με την άλλη κοινότητα παρά οι άντρες</c:v>
                </c:pt>
              </c:strCache>
            </c:strRef>
          </c:cat>
          <c:val>
            <c:numRef>
              <c:f>Sheet1!$B$2:$B$6</c:f>
              <c:numCache>
                <c:formatCode>0</c:formatCode>
                <c:ptCount val="5"/>
                <c:pt idx="0">
                  <c:v>75</c:v>
                </c:pt>
                <c:pt idx="1">
                  <c:v>39</c:v>
                </c:pt>
                <c:pt idx="2">
                  <c:v>73.400000000000006</c:v>
                </c:pt>
                <c:pt idx="3">
                  <c:v>51.3</c:v>
                </c:pt>
                <c:pt idx="4">
                  <c:v>40.799999999999997</c:v>
                </c:pt>
              </c:numCache>
            </c:numRef>
          </c:val>
        </c:ser>
        <c:ser>
          <c:idx val="1"/>
          <c:order val="1"/>
          <c:tx>
            <c:strRef>
              <c:f>Sheet1!$C$1</c:f>
              <c:strCache>
                <c:ptCount val="1"/>
                <c:pt idx="0">
                  <c:v>Τουρκοκύπριες</c:v>
                </c:pt>
              </c:strCache>
            </c:strRef>
          </c:tx>
          <c:spPr>
            <a:solidFill>
              <a:srgbClr val="FF7C8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Με απασχολεί πραγματικά το αν θα λυθεί το Κυπριακό ή όχι</c:v>
                </c:pt>
                <c:pt idx="1">
                  <c:v>Μια λύση του Κυπριακού θα ωφελήσει τη θέση της γυναίκας στην κοινωνία</c:v>
                </c:pt>
                <c:pt idx="2">
                  <c:v>Η θέση της γυναίκας στην κοινωνία μας είναι καλύτερη από αυτή της γυναίκας στην άλλη κοινότητα</c:v>
                </c:pt>
                <c:pt idx="3">
                  <c:v>Αυτά που μας ενώνουν με τις γυναίκες της άλλης κοινότητας είναι περισσότερα από αυτά που μας χωρίζουν</c:v>
                </c:pt>
                <c:pt idx="4">
                  <c:v>Οι γυναίκες μπορούν να συμβάλουν περισσότερο στην επίλυση των πολιτικών διαφορών με την άλλη κοινότητα παρά οι άντρες</c:v>
                </c:pt>
              </c:strCache>
            </c:strRef>
          </c:cat>
          <c:val>
            <c:numRef>
              <c:f>Sheet1!$C$2:$C$6</c:f>
              <c:numCache>
                <c:formatCode>General</c:formatCode>
                <c:ptCount val="5"/>
                <c:pt idx="0">
                  <c:v>33</c:v>
                </c:pt>
                <c:pt idx="1">
                  <c:v>52</c:v>
                </c:pt>
                <c:pt idx="2">
                  <c:v>21</c:v>
                </c:pt>
                <c:pt idx="3">
                  <c:v>54</c:v>
                </c:pt>
                <c:pt idx="4">
                  <c:v>45</c:v>
                </c:pt>
              </c:numCache>
            </c:numRef>
          </c:val>
        </c:ser>
        <c:dLbls>
          <c:dLblPos val="outEnd"/>
          <c:showLegendKey val="0"/>
          <c:showVal val="1"/>
          <c:showCatName val="0"/>
          <c:showSerName val="0"/>
          <c:showPercent val="0"/>
          <c:showBubbleSize val="0"/>
        </c:dLbls>
        <c:gapWidth val="182"/>
        <c:axId val="82825216"/>
        <c:axId val="82826752"/>
      </c:barChart>
      <c:catAx>
        <c:axId val="828252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82826752"/>
        <c:crosses val="autoZero"/>
        <c:auto val="1"/>
        <c:lblAlgn val="ctr"/>
        <c:lblOffset val="100"/>
        <c:noMultiLvlLbl val="0"/>
      </c:catAx>
      <c:valAx>
        <c:axId val="82826752"/>
        <c:scaling>
          <c:orientation val="minMax"/>
        </c:scaling>
        <c:delete val="1"/>
        <c:axPos val="b"/>
        <c:numFmt formatCode="0" sourceLinked="1"/>
        <c:majorTickMark val="none"/>
        <c:minorTickMark val="none"/>
        <c:tickLblPos val="nextTo"/>
        <c:crossAx val="8282521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1 φορά την εβδομάδα ή πιο συχνά</c:v>
                </c:pt>
              </c:strCache>
            </c:strRef>
          </c:tx>
          <c:spPr>
            <a:solidFill>
              <a:srgbClr val="CC99F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Sheet1!$B$2:$B$3</c:f>
              <c:numCache>
                <c:formatCode>General</c:formatCode>
                <c:ptCount val="2"/>
                <c:pt idx="0" formatCode="0">
                  <c:v>3.8</c:v>
                </c:pt>
                <c:pt idx="1">
                  <c:v>2</c:v>
                </c:pt>
              </c:numCache>
            </c:numRef>
          </c:val>
        </c:ser>
        <c:ser>
          <c:idx val="1"/>
          <c:order val="1"/>
          <c:tx>
            <c:strRef>
              <c:f>Sheet1!$C$1</c:f>
              <c:strCache>
                <c:ptCount val="1"/>
                <c:pt idx="0">
                  <c:v>1 φορά κάθε 2 – 3 εβδομάδες</c:v>
                </c:pt>
              </c:strCache>
            </c:strRef>
          </c:tx>
          <c:spPr>
            <a:solidFill>
              <a:srgbClr val="FF7C8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Sheet1!$C$2:$C$3</c:f>
              <c:numCache>
                <c:formatCode>General</c:formatCode>
                <c:ptCount val="2"/>
                <c:pt idx="0" formatCode="0">
                  <c:v>1.3</c:v>
                </c:pt>
                <c:pt idx="1">
                  <c:v>1</c:v>
                </c:pt>
              </c:numCache>
            </c:numRef>
          </c:val>
        </c:ser>
        <c:ser>
          <c:idx val="2"/>
          <c:order val="2"/>
          <c:tx>
            <c:strRef>
              <c:f>Sheet1!$D$1</c:f>
              <c:strCache>
                <c:ptCount val="1"/>
                <c:pt idx="0">
                  <c:v>1 φορά το μήνα</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Sheet1!$D$2:$D$3</c:f>
              <c:numCache>
                <c:formatCode>General</c:formatCode>
                <c:ptCount val="2"/>
                <c:pt idx="0" formatCode="0">
                  <c:v>3.2</c:v>
                </c:pt>
                <c:pt idx="1">
                  <c:v>4</c:v>
                </c:pt>
              </c:numCache>
            </c:numRef>
          </c:val>
        </c:ser>
        <c:ser>
          <c:idx val="3"/>
          <c:order val="3"/>
          <c:tx>
            <c:strRef>
              <c:f>Sheet1!$E$1</c:f>
              <c:strCache>
                <c:ptCount val="1"/>
                <c:pt idx="0">
                  <c:v>1 φορά κάθε 2/3 μήνες</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Sheet1!$E$2:$E$3</c:f>
              <c:numCache>
                <c:formatCode>0</c:formatCode>
                <c:ptCount val="2"/>
                <c:pt idx="0">
                  <c:v>1.4</c:v>
                </c:pt>
                <c:pt idx="1">
                  <c:v>5</c:v>
                </c:pt>
              </c:numCache>
            </c:numRef>
          </c:val>
        </c:ser>
        <c:ser>
          <c:idx val="4"/>
          <c:order val="4"/>
          <c:tx>
            <c:strRef>
              <c:f>Sheet1!$F$1</c:f>
              <c:strCache>
                <c:ptCount val="1"/>
                <c:pt idx="0">
                  <c:v>1 φορά κάθε 4 – 5 μήνες</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Sheet1!$F$2:$F$3</c:f>
              <c:numCache>
                <c:formatCode>0</c:formatCode>
                <c:ptCount val="2"/>
                <c:pt idx="0">
                  <c:v>3.7</c:v>
                </c:pt>
                <c:pt idx="1">
                  <c:v>4</c:v>
                </c:pt>
              </c:numCache>
            </c:numRef>
          </c:val>
        </c:ser>
        <c:ser>
          <c:idx val="5"/>
          <c:order val="5"/>
          <c:tx>
            <c:strRef>
              <c:f>Sheet1!$G$1</c:f>
              <c:strCache>
                <c:ptCount val="1"/>
                <c:pt idx="0">
                  <c:v>1 φορά το χρόνο ή λιγότερο</c:v>
                </c:pt>
              </c:strCache>
            </c:strRef>
          </c:tx>
          <c:spPr>
            <a:solidFill>
              <a:srgbClr val="FFFF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Sheet1!$G$2:$G$3</c:f>
              <c:numCache>
                <c:formatCode>0</c:formatCode>
                <c:ptCount val="2"/>
                <c:pt idx="0">
                  <c:v>11.5</c:v>
                </c:pt>
                <c:pt idx="1">
                  <c:v>9</c:v>
                </c:pt>
              </c:numCache>
            </c:numRef>
          </c:val>
        </c:ser>
        <c:ser>
          <c:idx val="6"/>
          <c:order val="6"/>
          <c:tx>
            <c:strRef>
              <c:f>Sheet1!$H$1</c:f>
              <c:strCache>
                <c:ptCount val="1"/>
                <c:pt idx="0">
                  <c:v>Δεν έχω επαφή / ποτέ</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Sheet1!$H$2:$H$3</c:f>
              <c:numCache>
                <c:formatCode>0</c:formatCode>
                <c:ptCount val="2"/>
                <c:pt idx="0">
                  <c:v>74.8</c:v>
                </c:pt>
                <c:pt idx="1">
                  <c:v>75</c:v>
                </c:pt>
              </c:numCache>
            </c:numRef>
          </c:val>
        </c:ser>
        <c:dLbls>
          <c:dLblPos val="ctr"/>
          <c:showLegendKey val="0"/>
          <c:showVal val="1"/>
          <c:showCatName val="0"/>
          <c:showSerName val="0"/>
          <c:showPercent val="0"/>
          <c:showBubbleSize val="0"/>
        </c:dLbls>
        <c:gapWidth val="150"/>
        <c:overlap val="100"/>
        <c:axId val="82948480"/>
        <c:axId val="82950016"/>
      </c:barChart>
      <c:catAx>
        <c:axId val="82948480"/>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82950016"/>
        <c:crosses val="autoZero"/>
        <c:auto val="1"/>
        <c:lblAlgn val="ctr"/>
        <c:lblOffset val="100"/>
        <c:noMultiLvlLbl val="0"/>
      </c:catAx>
      <c:valAx>
        <c:axId val="82950016"/>
        <c:scaling>
          <c:orientation val="minMax"/>
          <c:max val="1"/>
          <c:min val="0"/>
        </c:scaling>
        <c:delete val="1"/>
        <c:axPos val="b"/>
        <c:numFmt formatCode="0%" sourceLinked="1"/>
        <c:majorTickMark val="out"/>
        <c:minorTickMark val="none"/>
        <c:tickLblPos val="nextTo"/>
        <c:crossAx val="82948480"/>
        <c:crosses val="autoZero"/>
        <c:crossBetween val="between"/>
        <c:majorUnit val="1"/>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sz="1400"/>
      </a:pPr>
      <a:endParaRPr lang="el-GR"/>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ΑΡΙΣΤΕΡΑ - 1</c:v>
                </c:pt>
              </c:strCache>
            </c:strRef>
          </c:tx>
          <c:spPr>
            <a:solidFill>
              <a:srgbClr val="CC99F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Sheet1!$B$2:$B$3</c:f>
              <c:numCache>
                <c:formatCode>General</c:formatCode>
                <c:ptCount val="2"/>
                <c:pt idx="0" formatCode="0">
                  <c:v>9.6</c:v>
                </c:pt>
                <c:pt idx="1">
                  <c:v>5</c:v>
                </c:pt>
              </c:numCache>
            </c:numRef>
          </c:val>
        </c:ser>
        <c:ser>
          <c:idx val="1"/>
          <c:order val="1"/>
          <c:tx>
            <c:strRef>
              <c:f>Sheet1!$C$1</c:f>
              <c:strCache>
                <c:ptCount val="1"/>
                <c:pt idx="0">
                  <c:v>2</c:v>
                </c:pt>
              </c:strCache>
            </c:strRef>
          </c:tx>
          <c:spPr>
            <a:solidFill>
              <a:srgbClr val="FF7C8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Sheet1!$C$2:$C$3</c:f>
              <c:numCache>
                <c:formatCode>General</c:formatCode>
                <c:ptCount val="2"/>
                <c:pt idx="0" formatCode="0">
                  <c:v>0.5</c:v>
                </c:pt>
                <c:pt idx="1">
                  <c:v>2</c:v>
                </c:pt>
              </c:numCache>
            </c:numRef>
          </c:val>
        </c:ser>
        <c:ser>
          <c:idx val="2"/>
          <c:order val="2"/>
          <c:tx>
            <c:strRef>
              <c:f>Sheet1!$D$1</c:f>
              <c:strCache>
                <c:ptCount val="1"/>
                <c:pt idx="0">
                  <c:v>3</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Sheet1!$D$2:$D$3</c:f>
              <c:numCache>
                <c:formatCode>General</c:formatCode>
                <c:ptCount val="2"/>
                <c:pt idx="0" formatCode="0">
                  <c:v>4.2</c:v>
                </c:pt>
                <c:pt idx="1">
                  <c:v>3</c:v>
                </c:pt>
              </c:numCache>
            </c:numRef>
          </c:val>
        </c:ser>
        <c:ser>
          <c:idx val="3"/>
          <c:order val="3"/>
          <c:tx>
            <c:strRef>
              <c:f>Sheet1!$E$1</c:f>
              <c:strCache>
                <c:ptCount val="1"/>
                <c:pt idx="0">
                  <c:v>4</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Sheet1!$E$2:$E$3</c:f>
              <c:numCache>
                <c:formatCode>General</c:formatCode>
                <c:ptCount val="2"/>
                <c:pt idx="0" formatCode="0">
                  <c:v>2.8</c:v>
                </c:pt>
                <c:pt idx="1">
                  <c:v>3</c:v>
                </c:pt>
              </c:numCache>
            </c:numRef>
          </c:val>
        </c:ser>
        <c:ser>
          <c:idx val="4"/>
          <c:order val="4"/>
          <c:tx>
            <c:strRef>
              <c:f>Sheet1!$F$1</c:f>
              <c:strCache>
                <c:ptCount val="1"/>
                <c:pt idx="0">
                  <c:v>5</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Sheet1!$F$2:$F$3</c:f>
              <c:numCache>
                <c:formatCode>General</c:formatCode>
                <c:ptCount val="2"/>
                <c:pt idx="0" formatCode="0">
                  <c:v>25.4</c:v>
                </c:pt>
                <c:pt idx="1">
                  <c:v>5</c:v>
                </c:pt>
              </c:numCache>
            </c:numRef>
          </c:val>
        </c:ser>
        <c:ser>
          <c:idx val="5"/>
          <c:order val="5"/>
          <c:tx>
            <c:strRef>
              <c:f>Sheet1!$G$1</c:f>
              <c:strCache>
                <c:ptCount val="1"/>
                <c:pt idx="0">
                  <c:v>6</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Sheet1!$G$2:$G$3</c:f>
              <c:numCache>
                <c:formatCode>General</c:formatCode>
                <c:ptCount val="2"/>
                <c:pt idx="0" formatCode="0">
                  <c:v>7.2</c:v>
                </c:pt>
                <c:pt idx="1">
                  <c:v>5</c:v>
                </c:pt>
              </c:numCache>
            </c:numRef>
          </c:val>
        </c:ser>
        <c:ser>
          <c:idx val="6"/>
          <c:order val="6"/>
          <c:tx>
            <c:strRef>
              <c:f>Sheet1!$H$1</c:f>
              <c:strCache>
                <c:ptCount val="1"/>
                <c:pt idx="0">
                  <c:v>7</c:v>
                </c:pt>
              </c:strCache>
            </c:strRef>
          </c:tx>
          <c:spPr>
            <a:solidFill>
              <a:srgbClr val="69FF6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Sheet1!$H$2:$H$3</c:f>
              <c:numCache>
                <c:formatCode>General</c:formatCode>
                <c:ptCount val="2"/>
                <c:pt idx="0" formatCode="0">
                  <c:v>6.1</c:v>
                </c:pt>
                <c:pt idx="1">
                  <c:v>6</c:v>
                </c:pt>
              </c:numCache>
            </c:numRef>
          </c:val>
        </c:ser>
        <c:ser>
          <c:idx val="7"/>
          <c:order val="7"/>
          <c:tx>
            <c:strRef>
              <c:f>Sheet1!$I$1</c:f>
              <c:strCache>
                <c:ptCount val="1"/>
                <c:pt idx="0">
                  <c:v>8</c:v>
                </c:pt>
              </c:strCache>
            </c:strRef>
          </c:tx>
          <c:spPr>
            <a:solidFill>
              <a:schemeClr val="bg2">
                <a:lumMod val="9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Sheet1!$I$2:$I$3</c:f>
              <c:numCache>
                <c:formatCode>0</c:formatCode>
                <c:ptCount val="2"/>
                <c:pt idx="0">
                  <c:v>4.3</c:v>
                </c:pt>
                <c:pt idx="1">
                  <c:v>4</c:v>
                </c:pt>
              </c:numCache>
            </c:numRef>
          </c:val>
        </c:ser>
        <c:ser>
          <c:idx val="8"/>
          <c:order val="8"/>
          <c:tx>
            <c:strRef>
              <c:f>Sheet1!$J$1</c:f>
              <c:strCache>
                <c:ptCount val="1"/>
                <c:pt idx="0">
                  <c:v>9</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Sheet1!$J$2:$J$3</c:f>
              <c:numCache>
                <c:formatCode>0</c:formatCode>
                <c:ptCount val="2"/>
                <c:pt idx="0">
                  <c:v>3</c:v>
                </c:pt>
                <c:pt idx="1">
                  <c:v>1</c:v>
                </c:pt>
              </c:numCache>
            </c:numRef>
          </c:val>
        </c:ser>
        <c:ser>
          <c:idx val="9"/>
          <c:order val="9"/>
          <c:tx>
            <c:strRef>
              <c:f>Sheet1!$K$1</c:f>
              <c:strCache>
                <c:ptCount val="1"/>
                <c:pt idx="0">
                  <c:v>ΔΕΞΙΑ - 10</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Sheet1!$K$2:$K$3</c:f>
              <c:numCache>
                <c:formatCode>0</c:formatCode>
                <c:ptCount val="2"/>
                <c:pt idx="0">
                  <c:v>13.9</c:v>
                </c:pt>
                <c:pt idx="1">
                  <c:v>4</c:v>
                </c:pt>
              </c:numCache>
            </c:numRef>
          </c:val>
        </c:ser>
        <c:ser>
          <c:idx val="10"/>
          <c:order val="10"/>
          <c:tx>
            <c:strRef>
              <c:f>Sheet1!$L$1</c:f>
              <c:strCache>
                <c:ptCount val="1"/>
                <c:pt idx="0">
                  <c:v>ΔΞ/ ΔΑ</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Sheet1!$L$2:$L$3</c:f>
              <c:numCache>
                <c:formatCode>0</c:formatCode>
                <c:ptCount val="2"/>
                <c:pt idx="0">
                  <c:v>23</c:v>
                </c:pt>
                <c:pt idx="1">
                  <c:v>63</c:v>
                </c:pt>
              </c:numCache>
            </c:numRef>
          </c:val>
        </c:ser>
        <c:dLbls>
          <c:dLblPos val="ctr"/>
          <c:showLegendKey val="0"/>
          <c:showVal val="1"/>
          <c:showCatName val="0"/>
          <c:showSerName val="0"/>
          <c:showPercent val="0"/>
          <c:showBubbleSize val="0"/>
        </c:dLbls>
        <c:gapWidth val="150"/>
        <c:overlap val="100"/>
        <c:axId val="83235968"/>
        <c:axId val="83237504"/>
      </c:barChart>
      <c:catAx>
        <c:axId val="8323596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83237504"/>
        <c:crosses val="autoZero"/>
        <c:auto val="1"/>
        <c:lblAlgn val="ctr"/>
        <c:lblOffset val="100"/>
        <c:noMultiLvlLbl val="0"/>
      </c:catAx>
      <c:valAx>
        <c:axId val="83237504"/>
        <c:scaling>
          <c:orientation val="minMax"/>
          <c:max val="1"/>
          <c:min val="0"/>
        </c:scaling>
        <c:delete val="1"/>
        <c:axPos val="b"/>
        <c:numFmt formatCode="0%" sourceLinked="1"/>
        <c:majorTickMark val="out"/>
        <c:minorTickMark val="none"/>
        <c:tickLblPos val="nextTo"/>
        <c:crossAx val="83235968"/>
        <c:crosses val="autoZero"/>
        <c:crossBetween val="between"/>
        <c:majorUnit val="1"/>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sz="1400"/>
      </a:pPr>
      <a:endParaRPr lang="el-GR"/>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ΑΡΙΣΤΕΡΑ - 1</c:v>
                </c:pt>
              </c:strCache>
            </c:strRef>
          </c:tx>
          <c:spPr>
            <a:solidFill>
              <a:srgbClr val="CC99F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Sheet1!$B$2:$B$3</c:f>
              <c:numCache>
                <c:formatCode>General</c:formatCode>
                <c:ptCount val="2"/>
                <c:pt idx="0">
                  <c:v>12</c:v>
                </c:pt>
                <c:pt idx="1">
                  <c:v>13</c:v>
                </c:pt>
              </c:numCache>
            </c:numRef>
          </c:val>
        </c:ser>
        <c:ser>
          <c:idx val="1"/>
          <c:order val="1"/>
          <c:tx>
            <c:strRef>
              <c:f>Sheet1!$C$1</c:f>
              <c:strCache>
                <c:ptCount val="1"/>
                <c:pt idx="0">
                  <c:v>2</c:v>
                </c:pt>
              </c:strCache>
            </c:strRef>
          </c:tx>
          <c:spPr>
            <a:solidFill>
              <a:srgbClr val="FF7C8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Sheet1!$C$2:$C$3</c:f>
              <c:numCache>
                <c:formatCode>General</c:formatCode>
                <c:ptCount val="2"/>
                <c:pt idx="0">
                  <c:v>1</c:v>
                </c:pt>
                <c:pt idx="1">
                  <c:v>5</c:v>
                </c:pt>
              </c:numCache>
            </c:numRef>
          </c:val>
        </c:ser>
        <c:ser>
          <c:idx val="2"/>
          <c:order val="2"/>
          <c:tx>
            <c:strRef>
              <c:f>Sheet1!$D$1</c:f>
              <c:strCache>
                <c:ptCount val="1"/>
                <c:pt idx="0">
                  <c:v>3</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Sheet1!$D$2:$D$3</c:f>
              <c:numCache>
                <c:formatCode>General</c:formatCode>
                <c:ptCount val="2"/>
                <c:pt idx="0">
                  <c:v>5</c:v>
                </c:pt>
                <c:pt idx="1">
                  <c:v>7</c:v>
                </c:pt>
              </c:numCache>
            </c:numRef>
          </c:val>
        </c:ser>
        <c:ser>
          <c:idx val="3"/>
          <c:order val="3"/>
          <c:tx>
            <c:strRef>
              <c:f>Sheet1!$E$1</c:f>
              <c:strCache>
                <c:ptCount val="1"/>
                <c:pt idx="0">
                  <c:v>4</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Sheet1!$E$2:$E$3</c:f>
              <c:numCache>
                <c:formatCode>General</c:formatCode>
                <c:ptCount val="2"/>
                <c:pt idx="0">
                  <c:v>4</c:v>
                </c:pt>
                <c:pt idx="1">
                  <c:v>8</c:v>
                </c:pt>
              </c:numCache>
            </c:numRef>
          </c:val>
        </c:ser>
        <c:ser>
          <c:idx val="4"/>
          <c:order val="4"/>
          <c:tx>
            <c:strRef>
              <c:f>Sheet1!$F$1</c:f>
              <c:strCache>
                <c:ptCount val="1"/>
                <c:pt idx="0">
                  <c:v>5</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Sheet1!$F$2:$F$3</c:f>
              <c:numCache>
                <c:formatCode>General</c:formatCode>
                <c:ptCount val="2"/>
                <c:pt idx="0">
                  <c:v>33</c:v>
                </c:pt>
                <c:pt idx="1">
                  <c:v>13</c:v>
                </c:pt>
              </c:numCache>
            </c:numRef>
          </c:val>
        </c:ser>
        <c:ser>
          <c:idx val="5"/>
          <c:order val="5"/>
          <c:tx>
            <c:strRef>
              <c:f>Sheet1!$G$1</c:f>
              <c:strCache>
                <c:ptCount val="1"/>
                <c:pt idx="0">
                  <c:v>6</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Sheet1!$G$2:$G$3</c:f>
              <c:numCache>
                <c:formatCode>General</c:formatCode>
                <c:ptCount val="2"/>
                <c:pt idx="0">
                  <c:v>9</c:v>
                </c:pt>
                <c:pt idx="1">
                  <c:v>13</c:v>
                </c:pt>
              </c:numCache>
            </c:numRef>
          </c:val>
        </c:ser>
        <c:ser>
          <c:idx val="6"/>
          <c:order val="6"/>
          <c:tx>
            <c:strRef>
              <c:f>Sheet1!$H$1</c:f>
              <c:strCache>
                <c:ptCount val="1"/>
                <c:pt idx="0">
                  <c:v>7</c:v>
                </c:pt>
              </c:strCache>
            </c:strRef>
          </c:tx>
          <c:spPr>
            <a:solidFill>
              <a:srgbClr val="69FF6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Sheet1!$H$2:$H$3</c:f>
              <c:numCache>
                <c:formatCode>General</c:formatCode>
                <c:ptCount val="2"/>
                <c:pt idx="0">
                  <c:v>8</c:v>
                </c:pt>
                <c:pt idx="1">
                  <c:v>16</c:v>
                </c:pt>
              </c:numCache>
            </c:numRef>
          </c:val>
        </c:ser>
        <c:ser>
          <c:idx val="7"/>
          <c:order val="7"/>
          <c:tx>
            <c:strRef>
              <c:f>Sheet1!$I$1</c:f>
              <c:strCache>
                <c:ptCount val="1"/>
                <c:pt idx="0">
                  <c:v>8.0</c:v>
                </c:pt>
              </c:strCache>
            </c:strRef>
          </c:tx>
          <c:spPr>
            <a:solidFill>
              <a:schemeClr val="bg2">
                <a:lumMod val="9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Sheet1!$I$2:$I$3</c:f>
              <c:numCache>
                <c:formatCode>General</c:formatCode>
                <c:ptCount val="2"/>
                <c:pt idx="0">
                  <c:v>6</c:v>
                </c:pt>
                <c:pt idx="1">
                  <c:v>11</c:v>
                </c:pt>
              </c:numCache>
            </c:numRef>
          </c:val>
        </c:ser>
        <c:ser>
          <c:idx val="8"/>
          <c:order val="8"/>
          <c:tx>
            <c:strRef>
              <c:f>Sheet1!$J$1</c:f>
              <c:strCache>
                <c:ptCount val="1"/>
                <c:pt idx="0">
                  <c:v>9.0</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Sheet1!$J$2:$J$3</c:f>
              <c:numCache>
                <c:formatCode>General</c:formatCode>
                <c:ptCount val="2"/>
                <c:pt idx="0">
                  <c:v>4</c:v>
                </c:pt>
                <c:pt idx="1">
                  <c:v>3</c:v>
                </c:pt>
              </c:numCache>
            </c:numRef>
          </c:val>
        </c:ser>
        <c:ser>
          <c:idx val="9"/>
          <c:order val="9"/>
          <c:tx>
            <c:strRef>
              <c:f>Sheet1!$K$1</c:f>
              <c:strCache>
                <c:ptCount val="1"/>
                <c:pt idx="0">
                  <c:v>ΔΕΞΙΑ - 10</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Sheet1!$K$2:$K$3</c:f>
              <c:numCache>
                <c:formatCode>General</c:formatCode>
                <c:ptCount val="2"/>
                <c:pt idx="0">
                  <c:v>18</c:v>
                </c:pt>
                <c:pt idx="1">
                  <c:v>11</c:v>
                </c:pt>
              </c:numCache>
            </c:numRef>
          </c:val>
        </c:ser>
        <c:ser>
          <c:idx val="10"/>
          <c:order val="10"/>
          <c:tx>
            <c:strRef>
              <c:f>Sheet1!$L$1</c:f>
              <c:strCache>
                <c:ptCount val="1"/>
                <c:pt idx="0">
                  <c:v>ΔΞ/ ΔΑ</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Sheet1!$L$2:$L$3</c:f>
              <c:numCache>
                <c:formatCode>General</c:formatCode>
                <c:ptCount val="2"/>
              </c:numCache>
            </c:numRef>
          </c:val>
        </c:ser>
        <c:dLbls>
          <c:dLblPos val="ctr"/>
          <c:showLegendKey val="0"/>
          <c:showVal val="1"/>
          <c:showCatName val="0"/>
          <c:showSerName val="0"/>
          <c:showPercent val="0"/>
          <c:showBubbleSize val="0"/>
        </c:dLbls>
        <c:gapWidth val="150"/>
        <c:overlap val="100"/>
        <c:axId val="83991168"/>
        <c:axId val="83759488"/>
      </c:barChart>
      <c:catAx>
        <c:axId val="8399116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83759488"/>
        <c:crosses val="autoZero"/>
        <c:auto val="1"/>
        <c:lblAlgn val="ctr"/>
        <c:lblOffset val="100"/>
        <c:noMultiLvlLbl val="0"/>
      </c:catAx>
      <c:valAx>
        <c:axId val="83759488"/>
        <c:scaling>
          <c:orientation val="minMax"/>
          <c:max val="1"/>
          <c:min val="0"/>
        </c:scaling>
        <c:delete val="1"/>
        <c:axPos val="b"/>
        <c:numFmt formatCode="0%" sourceLinked="1"/>
        <c:majorTickMark val="out"/>
        <c:minorTickMark val="none"/>
        <c:tickLblPos val="nextTo"/>
        <c:crossAx val="83991168"/>
        <c:crosses val="autoZero"/>
        <c:crossBetween val="between"/>
        <c:majorUnit val="1"/>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sz="1400"/>
      </a:pPr>
      <a:endParaRPr lang="el-GR"/>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272089655922798E-2"/>
          <c:y val="0.10533930891934043"/>
          <c:w val="0.60239755083892166"/>
          <c:h val="0.69543072592729793"/>
        </c:manualLayout>
      </c:layout>
      <c:barChart>
        <c:barDir val="col"/>
        <c:grouping val="percentStacked"/>
        <c:varyColors val="0"/>
        <c:ser>
          <c:idx val="0"/>
          <c:order val="0"/>
          <c:tx>
            <c:strRef>
              <c:f>Sheet1!$B$1</c:f>
              <c:strCache>
                <c:ptCount val="1"/>
                <c:pt idx="0">
                  <c:v>Πλήρης Απασχόληση</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Sheet1!$B$2:$B$3</c:f>
              <c:numCache>
                <c:formatCode>General</c:formatCode>
                <c:ptCount val="2"/>
                <c:pt idx="0" formatCode="0">
                  <c:v>45.2</c:v>
                </c:pt>
                <c:pt idx="1">
                  <c:v>48</c:v>
                </c:pt>
              </c:numCache>
            </c:numRef>
          </c:val>
        </c:ser>
        <c:ser>
          <c:idx val="1"/>
          <c:order val="1"/>
          <c:tx>
            <c:strRef>
              <c:f>Sheet1!$C$1</c:f>
              <c:strCache>
                <c:ptCount val="1"/>
                <c:pt idx="0">
                  <c:v>Μερική Απασχόληση</c:v>
                </c:pt>
              </c:strCache>
            </c:strRef>
          </c:tx>
          <c:spPr>
            <a:solidFill>
              <a:srgbClr val="69FF6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Sheet1!$C$2:$C$3</c:f>
              <c:numCache>
                <c:formatCode>General</c:formatCode>
                <c:ptCount val="2"/>
                <c:pt idx="0" formatCode="0">
                  <c:v>7.4</c:v>
                </c:pt>
                <c:pt idx="1">
                  <c:v>3</c:v>
                </c:pt>
              </c:numCache>
            </c:numRef>
          </c:val>
        </c:ser>
        <c:ser>
          <c:idx val="2"/>
          <c:order val="2"/>
          <c:tx>
            <c:strRef>
              <c:f>Sheet1!$D$1</c:f>
              <c:strCache>
                <c:ptCount val="1"/>
                <c:pt idx="0">
                  <c:v>Αυτοεργοδοτούμενη</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Sheet1!$D$2:$D$3</c:f>
              <c:numCache>
                <c:formatCode>General</c:formatCode>
                <c:ptCount val="2"/>
                <c:pt idx="0" formatCode="0">
                  <c:v>5.2</c:v>
                </c:pt>
                <c:pt idx="1">
                  <c:v>5</c:v>
                </c:pt>
              </c:numCache>
            </c:numRef>
          </c:val>
        </c:ser>
        <c:ser>
          <c:idx val="3"/>
          <c:order val="3"/>
          <c:tx>
            <c:strRef>
              <c:f>Sheet1!$E$1</c:f>
              <c:strCache>
                <c:ptCount val="1"/>
                <c:pt idx="0">
                  <c:v>Συνταξιούχος</c:v>
                </c:pt>
              </c:strCache>
            </c:strRef>
          </c:tx>
          <c:spPr>
            <a:solidFill>
              <a:srgbClr val="FFCC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Sheet1!$E$2:$E$3</c:f>
              <c:numCache>
                <c:formatCode>General</c:formatCode>
                <c:ptCount val="2"/>
                <c:pt idx="0" formatCode="0">
                  <c:v>14.9</c:v>
                </c:pt>
                <c:pt idx="1">
                  <c:v>7</c:v>
                </c:pt>
              </c:numCache>
            </c:numRef>
          </c:val>
        </c:ser>
        <c:ser>
          <c:idx val="4"/>
          <c:order val="4"/>
          <c:tx>
            <c:strRef>
              <c:f>Sheet1!$F$1</c:f>
              <c:strCache>
                <c:ptCount val="1"/>
                <c:pt idx="0">
                  <c:v>Μαθήτρια</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Sheet1!$F$2:$F$3</c:f>
              <c:numCache>
                <c:formatCode>General</c:formatCode>
                <c:ptCount val="2"/>
                <c:pt idx="0" formatCode="0">
                  <c:v>0.3</c:v>
                </c:pt>
                <c:pt idx="1">
                  <c:v>0</c:v>
                </c:pt>
              </c:numCache>
            </c:numRef>
          </c:val>
        </c:ser>
        <c:ser>
          <c:idx val="5"/>
          <c:order val="5"/>
          <c:tx>
            <c:strRef>
              <c:f>Sheet1!$G$1</c:f>
              <c:strCache>
                <c:ptCount val="1"/>
                <c:pt idx="0">
                  <c:v>Φοιτήτρια</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Sheet1!$G$2:$G$3</c:f>
              <c:numCache>
                <c:formatCode>0</c:formatCode>
                <c:ptCount val="2"/>
                <c:pt idx="0">
                  <c:v>2.9</c:v>
                </c:pt>
                <c:pt idx="1">
                  <c:v>11</c:v>
                </c:pt>
              </c:numCache>
            </c:numRef>
          </c:val>
        </c:ser>
        <c:ser>
          <c:idx val="6"/>
          <c:order val="6"/>
          <c:tx>
            <c:strRef>
              <c:f>Sheet1!$H$1</c:f>
              <c:strCache>
                <c:ptCount val="1"/>
                <c:pt idx="0">
                  <c:v>Άνεργη</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Sheet1!$H$2:$H$3</c:f>
              <c:numCache>
                <c:formatCode>0</c:formatCode>
                <c:ptCount val="2"/>
                <c:pt idx="0">
                  <c:v>12</c:v>
                </c:pt>
                <c:pt idx="1">
                  <c:v>2</c:v>
                </c:pt>
              </c:numCache>
            </c:numRef>
          </c:val>
        </c:ser>
        <c:ser>
          <c:idx val="7"/>
          <c:order val="7"/>
          <c:tx>
            <c:strRef>
              <c:f>Sheet1!$I$1</c:f>
              <c:strCache>
                <c:ptCount val="1"/>
                <c:pt idx="0">
                  <c:v>Οικιακά</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Sheet1!$I$2:$I$3</c:f>
              <c:numCache>
                <c:formatCode>0</c:formatCode>
                <c:ptCount val="2"/>
                <c:pt idx="0">
                  <c:v>12.1</c:v>
                </c:pt>
                <c:pt idx="1">
                  <c:v>24</c:v>
                </c:pt>
              </c:numCache>
            </c:numRef>
          </c:val>
        </c:ser>
        <c:dLbls>
          <c:dLblPos val="ctr"/>
          <c:showLegendKey val="0"/>
          <c:showVal val="1"/>
          <c:showCatName val="0"/>
          <c:showSerName val="0"/>
          <c:showPercent val="0"/>
          <c:showBubbleSize val="0"/>
        </c:dLbls>
        <c:gapWidth val="150"/>
        <c:overlap val="100"/>
        <c:axId val="83821696"/>
        <c:axId val="83823232"/>
      </c:barChart>
      <c:catAx>
        <c:axId val="83821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83823232"/>
        <c:crosses val="autoZero"/>
        <c:auto val="1"/>
        <c:lblAlgn val="ctr"/>
        <c:lblOffset val="100"/>
        <c:noMultiLvlLbl val="0"/>
      </c:catAx>
      <c:valAx>
        <c:axId val="83823232"/>
        <c:scaling>
          <c:orientation val="minMax"/>
        </c:scaling>
        <c:delete val="1"/>
        <c:axPos val="l"/>
        <c:numFmt formatCode="0%" sourceLinked="1"/>
        <c:majorTickMark val="none"/>
        <c:minorTickMark val="none"/>
        <c:tickLblPos val="nextTo"/>
        <c:crossAx val="83821696"/>
        <c:crosses val="autoZero"/>
        <c:crossBetween val="between"/>
      </c:valAx>
      <c:spPr>
        <a:noFill/>
        <a:ln>
          <a:noFill/>
        </a:ln>
        <a:effectLst/>
      </c:spPr>
    </c:plotArea>
    <c:legend>
      <c:legendPos val="r"/>
      <c:layout>
        <c:manualLayout>
          <c:xMode val="edge"/>
          <c:yMode val="edge"/>
          <c:x val="0.67510544925512728"/>
          <c:y val="4.07962806607561E-2"/>
          <c:w val="0.32489455074487278"/>
          <c:h val="0.8807602616305703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272089655922798E-2"/>
          <c:y val="0.10533930891934043"/>
          <c:w val="0.56990122694652379"/>
          <c:h val="0.77300562846606813"/>
        </c:manualLayout>
      </c:layout>
      <c:barChart>
        <c:barDir val="col"/>
        <c:grouping val="percentStacked"/>
        <c:varyColors val="0"/>
        <c:ser>
          <c:idx val="0"/>
          <c:order val="0"/>
          <c:tx>
            <c:strRef>
              <c:f>Sheet1!$B$1</c:f>
              <c:strCache>
                <c:ptCount val="1"/>
                <c:pt idx="0">
                  <c:v>Ιδιοκτήτης επιχείρησης</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Sheet1!$B$2:$B$3</c:f>
              <c:numCache>
                <c:formatCode>General</c:formatCode>
                <c:ptCount val="2"/>
                <c:pt idx="0" formatCode="0">
                  <c:v>8.5</c:v>
                </c:pt>
                <c:pt idx="1">
                  <c:v>16</c:v>
                </c:pt>
              </c:numCache>
            </c:numRef>
          </c:val>
        </c:ser>
        <c:ser>
          <c:idx val="1"/>
          <c:order val="1"/>
          <c:tx>
            <c:strRef>
              <c:f>Sheet1!$C$1</c:f>
              <c:strCache>
                <c:ptCount val="1"/>
                <c:pt idx="0">
                  <c:v>Προμηθευτής / Μικρο-πωλητής/ Αυτοεργοδοτούμενος</c:v>
                </c:pt>
              </c:strCache>
            </c:strRef>
          </c:tx>
          <c:spPr>
            <a:solidFill>
              <a:srgbClr val="69FF6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Sheet1!$C$2:$C$3</c:f>
              <c:numCache>
                <c:formatCode>General</c:formatCode>
                <c:ptCount val="2"/>
                <c:pt idx="0" formatCode="0">
                  <c:v>1.9</c:v>
                </c:pt>
                <c:pt idx="1">
                  <c:v>3</c:v>
                </c:pt>
              </c:numCache>
            </c:numRef>
          </c:val>
        </c:ser>
        <c:ser>
          <c:idx val="2"/>
          <c:order val="2"/>
          <c:tx>
            <c:strRef>
              <c:f>Sheet1!$D$1</c:f>
              <c:strCache>
                <c:ptCount val="1"/>
                <c:pt idx="0">
                  <c:v>Επαγγελματίας </c:v>
                </c:pt>
              </c:strCache>
            </c:strRef>
          </c:tx>
          <c:spPr>
            <a:solidFill>
              <a:srgbClr val="FF7C8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Sheet1!$D$2:$D$3</c:f>
              <c:numCache>
                <c:formatCode>General</c:formatCode>
                <c:ptCount val="2"/>
                <c:pt idx="0" formatCode="0">
                  <c:v>22.3</c:v>
                </c:pt>
                <c:pt idx="1">
                  <c:v>18</c:v>
                </c:pt>
              </c:numCache>
            </c:numRef>
          </c:val>
        </c:ser>
        <c:ser>
          <c:idx val="3"/>
          <c:order val="3"/>
          <c:tx>
            <c:strRef>
              <c:f>Sheet1!$E$1</c:f>
              <c:strCache>
                <c:ptCount val="1"/>
                <c:pt idx="0">
                  <c:v>Διευθυντής/ Λειτουργός/ Αξιωματούχος: σε επιχείρηση ή στην κυβέρνηση</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Sheet1!$E$2:$E$3</c:f>
              <c:numCache>
                <c:formatCode>General</c:formatCode>
                <c:ptCount val="2"/>
                <c:pt idx="0" formatCode="0">
                  <c:v>15.9</c:v>
                </c:pt>
                <c:pt idx="1">
                  <c:v>12</c:v>
                </c:pt>
              </c:numCache>
            </c:numRef>
          </c:val>
        </c:ser>
        <c:ser>
          <c:idx val="4"/>
          <c:order val="4"/>
          <c:tx>
            <c:strRef>
              <c:f>Sheet1!$F$1</c:f>
              <c:strCache>
                <c:ptCount val="1"/>
                <c:pt idx="0">
                  <c:v>Γραφειακός λειτουργός/ άλλη γραφειακή εργασία</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Sheet1!$F$2:$F$3</c:f>
              <c:numCache>
                <c:formatCode>General</c:formatCode>
                <c:ptCount val="2"/>
                <c:pt idx="0" formatCode="0">
                  <c:v>26.5</c:v>
                </c:pt>
                <c:pt idx="1">
                  <c:v>38</c:v>
                </c:pt>
              </c:numCache>
            </c:numRef>
          </c:val>
        </c:ser>
        <c:ser>
          <c:idx val="5"/>
          <c:order val="5"/>
          <c:tx>
            <c:strRef>
              <c:f>Sheet1!$G$1</c:f>
              <c:strCache>
                <c:ptCount val="1"/>
                <c:pt idx="0">
                  <c:v>Λειτουργός εξυπηρέτησης προσωπικού.</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Sheet1!$G$2:$G$3</c:f>
              <c:numCache>
                <c:formatCode>0</c:formatCode>
                <c:ptCount val="2"/>
                <c:pt idx="0">
                  <c:v>16.5</c:v>
                </c:pt>
                <c:pt idx="1">
                  <c:v>12</c:v>
                </c:pt>
              </c:numCache>
            </c:numRef>
          </c:val>
        </c:ser>
        <c:ser>
          <c:idx val="6"/>
          <c:order val="6"/>
          <c:tx>
            <c:strRef>
              <c:f>Sheet1!$H$1</c:f>
              <c:strCache>
                <c:ptCount val="1"/>
                <c:pt idx="0">
                  <c:v>Άλλο</c:v>
                </c:pt>
              </c:strCache>
            </c:strRef>
          </c:tx>
          <c:spPr>
            <a:solidFill>
              <a:srgbClr val="FFCC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Sheet1!$H$2:$H$3</c:f>
              <c:numCache>
                <c:formatCode>0</c:formatCode>
                <c:ptCount val="2"/>
                <c:pt idx="0">
                  <c:v>8</c:v>
                </c:pt>
                <c:pt idx="1">
                  <c:v>1</c:v>
                </c:pt>
              </c:numCache>
            </c:numRef>
          </c:val>
        </c:ser>
        <c:dLbls>
          <c:dLblPos val="ctr"/>
          <c:showLegendKey val="0"/>
          <c:showVal val="1"/>
          <c:showCatName val="0"/>
          <c:showSerName val="0"/>
          <c:showPercent val="0"/>
          <c:showBubbleSize val="0"/>
        </c:dLbls>
        <c:gapWidth val="150"/>
        <c:overlap val="100"/>
        <c:axId val="86132608"/>
        <c:axId val="86134144"/>
      </c:barChart>
      <c:catAx>
        <c:axId val="86132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86134144"/>
        <c:crosses val="autoZero"/>
        <c:auto val="1"/>
        <c:lblAlgn val="ctr"/>
        <c:lblOffset val="100"/>
        <c:noMultiLvlLbl val="0"/>
      </c:catAx>
      <c:valAx>
        <c:axId val="86134144"/>
        <c:scaling>
          <c:orientation val="minMax"/>
        </c:scaling>
        <c:delete val="1"/>
        <c:axPos val="l"/>
        <c:numFmt formatCode="0%" sourceLinked="1"/>
        <c:majorTickMark val="none"/>
        <c:minorTickMark val="none"/>
        <c:tickLblPos val="nextTo"/>
        <c:crossAx val="86132608"/>
        <c:crosses val="autoZero"/>
        <c:crossBetween val="between"/>
      </c:valAx>
      <c:spPr>
        <a:noFill/>
        <a:ln>
          <a:noFill/>
        </a:ln>
        <a:effectLst/>
      </c:spPr>
    </c:plotArea>
    <c:legend>
      <c:legendPos val="r"/>
      <c:layout>
        <c:manualLayout>
          <c:xMode val="edge"/>
          <c:yMode val="edge"/>
          <c:x val="0.60869665869280032"/>
          <c:y val="0.1208735994104544"/>
          <c:w val="0.39130334130719963"/>
          <c:h val="0.81705682356684939"/>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272089655922798E-2"/>
          <c:y val="0.10533930891934043"/>
          <c:w val="0.66362090634386262"/>
          <c:h val="0.69543072592729793"/>
        </c:manualLayout>
      </c:layout>
      <c:barChart>
        <c:barDir val="col"/>
        <c:grouping val="percentStacked"/>
        <c:varyColors val="0"/>
        <c:ser>
          <c:idx val="0"/>
          <c:order val="0"/>
          <c:tx>
            <c:strRef>
              <c:f>Sheet1!$B$1</c:f>
              <c:strCache>
                <c:ptCount val="1"/>
                <c:pt idx="0">
                  <c:v>Ελεύθερη / Ποτέ δεν έχει παντρευτεί</c:v>
                </c:pt>
              </c:strCache>
            </c:strRef>
          </c:tx>
          <c:spPr>
            <a:solidFill>
              <a:srgbClr val="FF7C8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Sheet1!$B$2:$B$3</c:f>
              <c:numCache>
                <c:formatCode>General</c:formatCode>
                <c:ptCount val="2"/>
                <c:pt idx="0" formatCode="0">
                  <c:v>21</c:v>
                </c:pt>
                <c:pt idx="1">
                  <c:v>31</c:v>
                </c:pt>
              </c:numCache>
            </c:numRef>
          </c:val>
        </c:ser>
        <c:ser>
          <c:idx val="1"/>
          <c:order val="1"/>
          <c:tx>
            <c:strRef>
              <c:f>Sheet1!$C$1</c:f>
              <c:strCache>
                <c:ptCount val="1"/>
                <c:pt idx="0">
                  <c:v>Παντρεμένη</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Sheet1!$C$2:$C$3</c:f>
              <c:numCache>
                <c:formatCode>General</c:formatCode>
                <c:ptCount val="2"/>
                <c:pt idx="0" formatCode="0">
                  <c:v>62.8</c:v>
                </c:pt>
                <c:pt idx="1">
                  <c:v>59</c:v>
                </c:pt>
              </c:numCache>
            </c:numRef>
          </c:val>
        </c:ser>
        <c:ser>
          <c:idx val="2"/>
          <c:order val="2"/>
          <c:tx>
            <c:strRef>
              <c:f>Sheet1!$D$1</c:f>
              <c:strCache>
                <c:ptCount val="1"/>
                <c:pt idx="0">
                  <c:v>Σε διάσταση</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Sheet1!$D$2:$D$3</c:f>
              <c:numCache>
                <c:formatCode>General</c:formatCode>
                <c:ptCount val="2"/>
                <c:pt idx="0" formatCode="0">
                  <c:v>0.3</c:v>
                </c:pt>
                <c:pt idx="1">
                  <c:v>4</c:v>
                </c:pt>
              </c:numCache>
            </c:numRef>
          </c:val>
        </c:ser>
        <c:ser>
          <c:idx val="3"/>
          <c:order val="3"/>
          <c:tx>
            <c:strRef>
              <c:f>Sheet1!$E$1</c:f>
              <c:strCache>
                <c:ptCount val="1"/>
                <c:pt idx="0">
                  <c:v>Διαζευγμένη</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Sheet1!$E$2:$E$3</c:f>
              <c:numCache>
                <c:formatCode>General</c:formatCode>
                <c:ptCount val="2"/>
                <c:pt idx="0" formatCode="0">
                  <c:v>8.1</c:v>
                </c:pt>
                <c:pt idx="1">
                  <c:v>2</c:v>
                </c:pt>
              </c:numCache>
            </c:numRef>
          </c:val>
        </c:ser>
        <c:ser>
          <c:idx val="4"/>
          <c:order val="4"/>
          <c:tx>
            <c:strRef>
              <c:f>Sheet1!$F$1</c:f>
              <c:strCache>
                <c:ptCount val="1"/>
                <c:pt idx="0">
                  <c:v>Χήρα</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Sheet1!$F$2:$F$3</c:f>
              <c:numCache>
                <c:formatCode>General</c:formatCode>
                <c:ptCount val="2"/>
                <c:pt idx="0" formatCode="0">
                  <c:v>7.1</c:v>
                </c:pt>
                <c:pt idx="1">
                  <c:v>4</c:v>
                </c:pt>
              </c:numCache>
            </c:numRef>
          </c:val>
        </c:ser>
        <c:ser>
          <c:idx val="5"/>
          <c:order val="5"/>
          <c:tx>
            <c:strRef>
              <c:f>Sheet1!$G$1</c:f>
              <c:strCache>
                <c:ptCount val="1"/>
                <c:pt idx="0">
                  <c:v>Σύμφωνο συμβίωσης</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Sheet1!$G$2:$G$3</c:f>
              <c:numCache>
                <c:formatCode>General</c:formatCode>
                <c:ptCount val="2"/>
                <c:pt idx="0" formatCode="0">
                  <c:v>0.7</c:v>
                </c:pt>
              </c:numCache>
            </c:numRef>
          </c:val>
        </c:ser>
        <c:dLbls>
          <c:dLblPos val="ctr"/>
          <c:showLegendKey val="0"/>
          <c:showVal val="1"/>
          <c:showCatName val="0"/>
          <c:showSerName val="0"/>
          <c:showPercent val="0"/>
          <c:showBubbleSize val="0"/>
        </c:dLbls>
        <c:gapWidth val="150"/>
        <c:overlap val="100"/>
        <c:axId val="86259584"/>
        <c:axId val="86261120"/>
      </c:barChart>
      <c:catAx>
        <c:axId val="86259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86261120"/>
        <c:crosses val="autoZero"/>
        <c:auto val="1"/>
        <c:lblAlgn val="ctr"/>
        <c:lblOffset val="100"/>
        <c:noMultiLvlLbl val="0"/>
      </c:catAx>
      <c:valAx>
        <c:axId val="86261120"/>
        <c:scaling>
          <c:orientation val="minMax"/>
        </c:scaling>
        <c:delete val="1"/>
        <c:axPos val="l"/>
        <c:numFmt formatCode="0%" sourceLinked="1"/>
        <c:majorTickMark val="none"/>
        <c:minorTickMark val="none"/>
        <c:tickLblPos val="nextTo"/>
        <c:crossAx val="86259584"/>
        <c:crosses val="autoZero"/>
        <c:crossBetween val="between"/>
      </c:valAx>
      <c:spPr>
        <a:noFill/>
        <a:ln>
          <a:noFill/>
        </a:ln>
        <a:effectLst/>
      </c:spPr>
    </c:plotArea>
    <c:legend>
      <c:legendPos val="r"/>
      <c:layout>
        <c:manualLayout>
          <c:xMode val="edge"/>
          <c:yMode val="edge"/>
          <c:x val="0.67721339869874142"/>
          <c:y val="0.12337601562138244"/>
          <c:w val="0.28317148891570859"/>
          <c:h val="0.6301998287716782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272089655922798E-2"/>
          <c:y val="0.10533930891934043"/>
          <c:w val="0.55918106460013972"/>
          <c:h val="0.69543072592729793"/>
        </c:manualLayout>
      </c:layout>
      <c:barChart>
        <c:barDir val="col"/>
        <c:grouping val="percentStacked"/>
        <c:varyColors val="0"/>
        <c:ser>
          <c:idx val="0"/>
          <c:order val="0"/>
          <c:tx>
            <c:strRef>
              <c:f>Sheet1!$B$1</c:f>
              <c:strCache>
                <c:ptCount val="1"/>
                <c:pt idx="0">
                  <c:v>Χωρίς παιδιά κάτω των 15 χρονών</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Sheet1!$B$2:$B$3</c:f>
              <c:numCache>
                <c:formatCode>General</c:formatCode>
                <c:ptCount val="2"/>
                <c:pt idx="0" formatCode="0">
                  <c:v>61</c:v>
                </c:pt>
                <c:pt idx="1">
                  <c:v>65</c:v>
                </c:pt>
              </c:numCache>
            </c:numRef>
          </c:val>
        </c:ser>
        <c:ser>
          <c:idx val="1"/>
          <c:order val="1"/>
          <c:tx>
            <c:strRef>
              <c:f>Sheet1!$C$1</c:f>
              <c:strCache>
                <c:ptCount val="1"/>
                <c:pt idx="0">
                  <c:v>Τουλάχιστο 1 παιδί κάτω των 15 χρονών</c:v>
                </c:pt>
              </c:strCache>
            </c:strRef>
          </c:tx>
          <c:spPr>
            <a:solidFill>
              <a:srgbClr val="69FF6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Sheet1!$C$2:$C$3</c:f>
              <c:numCache>
                <c:formatCode>General</c:formatCode>
                <c:ptCount val="2"/>
                <c:pt idx="0" formatCode="0">
                  <c:v>39</c:v>
                </c:pt>
                <c:pt idx="1">
                  <c:v>35</c:v>
                </c:pt>
              </c:numCache>
            </c:numRef>
          </c:val>
        </c:ser>
        <c:dLbls>
          <c:dLblPos val="ctr"/>
          <c:showLegendKey val="0"/>
          <c:showVal val="1"/>
          <c:showCatName val="0"/>
          <c:showSerName val="0"/>
          <c:showPercent val="0"/>
          <c:showBubbleSize val="0"/>
        </c:dLbls>
        <c:gapWidth val="150"/>
        <c:overlap val="100"/>
        <c:axId val="86307584"/>
        <c:axId val="86309120"/>
      </c:barChart>
      <c:catAx>
        <c:axId val="86307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86309120"/>
        <c:crosses val="autoZero"/>
        <c:auto val="1"/>
        <c:lblAlgn val="ctr"/>
        <c:lblOffset val="100"/>
        <c:noMultiLvlLbl val="0"/>
      </c:catAx>
      <c:valAx>
        <c:axId val="86309120"/>
        <c:scaling>
          <c:orientation val="minMax"/>
        </c:scaling>
        <c:delete val="1"/>
        <c:axPos val="l"/>
        <c:numFmt formatCode="0%" sourceLinked="1"/>
        <c:majorTickMark val="none"/>
        <c:minorTickMark val="none"/>
        <c:tickLblPos val="nextTo"/>
        <c:crossAx val="86307584"/>
        <c:crosses val="autoZero"/>
        <c:crossBetween val="between"/>
      </c:valAx>
      <c:spPr>
        <a:noFill/>
        <a:ln>
          <a:noFill/>
        </a:ln>
        <a:effectLst/>
      </c:spPr>
    </c:plotArea>
    <c:legend>
      <c:legendPos val="r"/>
      <c:layout>
        <c:manualLayout>
          <c:xMode val="edge"/>
          <c:yMode val="edge"/>
          <c:x val="0.61238866934056857"/>
          <c:y val="0.1208735994104544"/>
          <c:w val="0.38761133065943143"/>
          <c:h val="0.4663597430195887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272089655922798E-2"/>
          <c:y val="0.10533930891934043"/>
          <c:w val="0.63015915294972602"/>
          <c:h val="0.69543072592729793"/>
        </c:manualLayout>
      </c:layout>
      <c:barChart>
        <c:barDir val="col"/>
        <c:grouping val="percentStacked"/>
        <c:varyColors val="0"/>
        <c:ser>
          <c:idx val="0"/>
          <c:order val="0"/>
          <c:tx>
            <c:strRef>
              <c:f>Sheet1!$B$1</c:f>
              <c:strCache>
                <c:ptCount val="1"/>
                <c:pt idx="0">
                  <c:v>Μέχρι δημοτικό</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Sheet1!$B$2:$B$3</c:f>
              <c:numCache>
                <c:formatCode>General</c:formatCode>
                <c:ptCount val="2"/>
                <c:pt idx="0" formatCode="0">
                  <c:v>11</c:v>
                </c:pt>
                <c:pt idx="1">
                  <c:v>23</c:v>
                </c:pt>
              </c:numCache>
            </c:numRef>
          </c:val>
        </c:ser>
        <c:ser>
          <c:idx val="1"/>
          <c:order val="1"/>
          <c:tx>
            <c:strRef>
              <c:f>Sheet1!$C$1</c:f>
              <c:strCache>
                <c:ptCount val="1"/>
                <c:pt idx="0">
                  <c:v>Μερικώς/ Πλήρης Δευτεροβάθμια</c:v>
                </c:pt>
              </c:strCache>
            </c:strRef>
          </c:tx>
          <c:spPr>
            <a:solidFill>
              <a:srgbClr val="69FF6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Sheet1!$C$2:$C$3</c:f>
              <c:numCache>
                <c:formatCode>General</c:formatCode>
                <c:ptCount val="2"/>
                <c:pt idx="0" formatCode="0">
                  <c:v>45</c:v>
                </c:pt>
                <c:pt idx="1">
                  <c:v>45</c:v>
                </c:pt>
              </c:numCache>
            </c:numRef>
          </c:val>
        </c:ser>
        <c:ser>
          <c:idx val="2"/>
          <c:order val="2"/>
          <c:tx>
            <c:strRef>
              <c:f>Sheet1!$D$1</c:f>
              <c:strCache>
                <c:ptCount val="1"/>
                <c:pt idx="0">
                  <c:v>Μερικώς/ Απόφοιτος Πανεπιστημίου</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Sheet1!$D$2:$D$3</c:f>
              <c:numCache>
                <c:formatCode>General</c:formatCode>
                <c:ptCount val="2"/>
                <c:pt idx="0" formatCode="0">
                  <c:v>44</c:v>
                </c:pt>
                <c:pt idx="1">
                  <c:v>32</c:v>
                </c:pt>
              </c:numCache>
            </c:numRef>
          </c:val>
        </c:ser>
        <c:dLbls>
          <c:dLblPos val="ctr"/>
          <c:showLegendKey val="0"/>
          <c:showVal val="1"/>
          <c:showCatName val="0"/>
          <c:showSerName val="0"/>
          <c:showPercent val="0"/>
          <c:showBubbleSize val="0"/>
        </c:dLbls>
        <c:gapWidth val="150"/>
        <c:overlap val="100"/>
        <c:axId val="88904832"/>
        <c:axId val="88906368"/>
      </c:barChart>
      <c:catAx>
        <c:axId val="88904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88906368"/>
        <c:crosses val="autoZero"/>
        <c:auto val="1"/>
        <c:lblAlgn val="ctr"/>
        <c:lblOffset val="100"/>
        <c:noMultiLvlLbl val="0"/>
      </c:catAx>
      <c:valAx>
        <c:axId val="88906368"/>
        <c:scaling>
          <c:orientation val="minMax"/>
        </c:scaling>
        <c:delete val="1"/>
        <c:axPos val="l"/>
        <c:numFmt formatCode="0%" sourceLinked="1"/>
        <c:majorTickMark val="none"/>
        <c:minorTickMark val="none"/>
        <c:tickLblPos val="nextTo"/>
        <c:crossAx val="88904832"/>
        <c:crosses val="autoZero"/>
        <c:crossBetween val="between"/>
      </c:valAx>
      <c:spPr>
        <a:noFill/>
        <a:ln>
          <a:noFill/>
        </a:ln>
        <a:effectLst/>
      </c:spPr>
    </c:plotArea>
    <c:legend>
      <c:legendPos val="r"/>
      <c:layout>
        <c:manualLayout>
          <c:xMode val="edge"/>
          <c:yMode val="edge"/>
          <c:x val="0.68662557871350482"/>
          <c:y val="0.1208735994104544"/>
          <c:w val="0.31337442128649534"/>
          <c:h val="0.4863790727070133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 </a:t>
            </a:r>
            <a:r>
              <a:rPr lang="el-GR" dirty="0" smtClean="0"/>
              <a:t>Πολύ</a:t>
            </a:r>
            <a:r>
              <a:rPr lang="el-GR" baseline="0" dirty="0" smtClean="0"/>
              <a:t> Σημαντικό</a:t>
            </a:r>
            <a:endParaRPr lang="en-US" dirty="0"/>
          </a:p>
        </c:rich>
      </c:tx>
      <c:layout/>
      <c:overlay val="0"/>
      <c:spPr>
        <a:noFill/>
        <a:ln>
          <a:noFill/>
        </a:ln>
        <a:effectLst/>
      </c:spPr>
    </c:title>
    <c:autoTitleDeleted val="0"/>
    <c:plotArea>
      <c:layout/>
      <c:barChart>
        <c:barDir val="bar"/>
        <c:grouping val="clustered"/>
        <c:varyColors val="0"/>
        <c:ser>
          <c:idx val="0"/>
          <c:order val="0"/>
          <c:tx>
            <c:strRef>
              <c:f>Sheet1!$B$1</c:f>
              <c:strCache>
                <c:ptCount val="1"/>
                <c:pt idx="0">
                  <c:v>Ελληνοκύπριες</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Η οικονομική σας ανεξαρτησία σαν άτομο</c:v>
                </c:pt>
                <c:pt idx="1">
                  <c:v>Η εξέλιξη του Κυπριακού προβλήματος</c:v>
                </c:pt>
                <c:pt idx="2">
                  <c:v>Η ισορροπία μεταξύ προσωπικού χρόνου και του χρόνου που αφιερώνετε στην οικογένεια σας</c:v>
                </c:pt>
                <c:pt idx="3">
                  <c:v>Η ισορροπία μεταξύ προσωπικής και επαγγελματικής ζωής</c:v>
                </c:pt>
                <c:pt idx="4">
                  <c:v>Η σωματική βία εναντίον των γυναικών γενικά</c:v>
                </c:pt>
                <c:pt idx="5">
                  <c:v>Η ψυχολογική βία εναντίον των γυναικών γενικά</c:v>
                </c:pt>
                <c:pt idx="6">
                  <c:v>Η δυνατότητα για ίσες ευκαιρίες ανέλιξης επαγγελματικά για τις γυναίκες</c:v>
                </c:pt>
                <c:pt idx="7">
                  <c:v>Οι υπερβολικές ευθύνες και βάρος στο σπίτι</c:v>
                </c:pt>
                <c:pt idx="8">
                  <c:v>H ίση πρόσβαση στην μόρφωση και εκπαίδευση, με τους άντρες</c:v>
                </c:pt>
                <c:pt idx="9">
                  <c:v>H πρόσβαση σε καλή ιατρο-φαρμακευτική περίθαλψη</c:v>
                </c:pt>
              </c:strCache>
            </c:strRef>
          </c:cat>
          <c:val>
            <c:numRef>
              <c:f>Sheet1!$B$2:$B$11</c:f>
              <c:numCache>
                <c:formatCode>0</c:formatCode>
                <c:ptCount val="10"/>
                <c:pt idx="0">
                  <c:v>72.2</c:v>
                </c:pt>
                <c:pt idx="1">
                  <c:v>42.4</c:v>
                </c:pt>
                <c:pt idx="2">
                  <c:v>69.2</c:v>
                </c:pt>
                <c:pt idx="3">
                  <c:v>65.3</c:v>
                </c:pt>
                <c:pt idx="4">
                  <c:v>80.7</c:v>
                </c:pt>
                <c:pt idx="5">
                  <c:v>77.2</c:v>
                </c:pt>
                <c:pt idx="6">
                  <c:v>66.5</c:v>
                </c:pt>
                <c:pt idx="7">
                  <c:v>68.3</c:v>
                </c:pt>
                <c:pt idx="8">
                  <c:v>69.3</c:v>
                </c:pt>
                <c:pt idx="9">
                  <c:v>75</c:v>
                </c:pt>
              </c:numCache>
            </c:numRef>
          </c:val>
        </c:ser>
        <c:ser>
          <c:idx val="1"/>
          <c:order val="1"/>
          <c:tx>
            <c:strRef>
              <c:f>Sheet1!$C$1</c:f>
              <c:strCache>
                <c:ptCount val="1"/>
                <c:pt idx="0">
                  <c:v>Τουρκοκύπριες</c:v>
                </c:pt>
              </c:strCache>
            </c:strRef>
          </c:tx>
          <c:spPr>
            <a:solidFill>
              <a:srgbClr val="FF7C8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Η οικονομική σας ανεξαρτησία σαν άτομο</c:v>
                </c:pt>
                <c:pt idx="1">
                  <c:v>Η εξέλιξη του Κυπριακού προβλήματος</c:v>
                </c:pt>
                <c:pt idx="2">
                  <c:v>Η ισορροπία μεταξύ προσωπικού χρόνου και του χρόνου που αφιερώνετε στην οικογένεια σας</c:v>
                </c:pt>
                <c:pt idx="3">
                  <c:v>Η ισορροπία μεταξύ προσωπικής και επαγγελματικής ζωής</c:v>
                </c:pt>
                <c:pt idx="4">
                  <c:v>Η σωματική βία εναντίον των γυναικών γενικά</c:v>
                </c:pt>
                <c:pt idx="5">
                  <c:v>Η ψυχολογική βία εναντίον των γυναικών γενικά</c:v>
                </c:pt>
                <c:pt idx="6">
                  <c:v>Η δυνατότητα για ίσες ευκαιρίες ανέλιξης επαγγελματικά για τις γυναίκες</c:v>
                </c:pt>
                <c:pt idx="7">
                  <c:v>Οι υπερβολικές ευθύνες και βάρος στο σπίτι</c:v>
                </c:pt>
                <c:pt idx="8">
                  <c:v>H ίση πρόσβαση στην μόρφωση και εκπαίδευση, με τους άντρες</c:v>
                </c:pt>
                <c:pt idx="9">
                  <c:v>H πρόσβαση σε καλή ιατρο-φαρμακευτική περίθαλψη</c:v>
                </c:pt>
              </c:strCache>
            </c:strRef>
          </c:cat>
          <c:val>
            <c:numRef>
              <c:f>Sheet1!$C$2:$C$11</c:f>
              <c:numCache>
                <c:formatCode>General</c:formatCode>
                <c:ptCount val="10"/>
                <c:pt idx="0">
                  <c:v>89</c:v>
                </c:pt>
                <c:pt idx="1">
                  <c:v>36</c:v>
                </c:pt>
                <c:pt idx="2">
                  <c:v>59</c:v>
                </c:pt>
                <c:pt idx="3">
                  <c:v>53</c:v>
                </c:pt>
                <c:pt idx="4">
                  <c:v>88</c:v>
                </c:pt>
                <c:pt idx="5">
                  <c:v>88</c:v>
                </c:pt>
                <c:pt idx="6">
                  <c:v>71</c:v>
                </c:pt>
                <c:pt idx="7">
                  <c:v>51</c:v>
                </c:pt>
                <c:pt idx="8">
                  <c:v>56</c:v>
                </c:pt>
                <c:pt idx="9">
                  <c:v>74</c:v>
                </c:pt>
              </c:numCache>
            </c:numRef>
          </c:val>
        </c:ser>
        <c:dLbls>
          <c:dLblPos val="outEnd"/>
          <c:showLegendKey val="0"/>
          <c:showVal val="1"/>
          <c:showCatName val="0"/>
          <c:showSerName val="0"/>
          <c:showPercent val="0"/>
          <c:showBubbleSize val="0"/>
        </c:dLbls>
        <c:gapWidth val="182"/>
        <c:axId val="39563648"/>
        <c:axId val="39565184"/>
      </c:barChart>
      <c:catAx>
        <c:axId val="395636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39565184"/>
        <c:crosses val="autoZero"/>
        <c:auto val="1"/>
        <c:lblAlgn val="ctr"/>
        <c:lblOffset val="100"/>
        <c:noMultiLvlLbl val="0"/>
      </c:catAx>
      <c:valAx>
        <c:axId val="39565184"/>
        <c:scaling>
          <c:orientation val="minMax"/>
        </c:scaling>
        <c:delete val="1"/>
        <c:axPos val="b"/>
        <c:numFmt formatCode="0" sourceLinked="1"/>
        <c:majorTickMark val="none"/>
        <c:minorTickMark val="none"/>
        <c:tickLblPos val="nextTo"/>
        <c:crossAx val="3956364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272089655922798E-2"/>
          <c:y val="0.10533930891934043"/>
          <c:w val="0.54000957050195231"/>
          <c:h val="0.69543072592729793"/>
        </c:manualLayout>
      </c:layout>
      <c:barChart>
        <c:barDir val="col"/>
        <c:grouping val="clustered"/>
        <c:varyColors val="0"/>
        <c:ser>
          <c:idx val="0"/>
          <c:order val="0"/>
          <c:tx>
            <c:strRef>
              <c:f>Sheet1!$B$1</c:f>
              <c:strCache>
                <c:ptCount val="1"/>
                <c:pt idx="0">
                  <c:v>Μέσος όρος συνολικού εισοδήματος που φέρνει στο σπίτι</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Sheet1!$B$2:$B$3</c:f>
              <c:numCache>
                <c:formatCode>0</c:formatCode>
                <c:ptCount val="2"/>
                <c:pt idx="0">
                  <c:v>52</c:v>
                </c:pt>
                <c:pt idx="1">
                  <c:v>52</c:v>
                </c:pt>
              </c:numCache>
            </c:numRef>
          </c:val>
        </c:ser>
        <c:ser>
          <c:idx val="1"/>
          <c:order val="1"/>
          <c:tx>
            <c:strRef>
              <c:f>Sheet1!$C$1</c:f>
              <c:strCache>
                <c:ptCount val="1"/>
                <c:pt idx="0">
                  <c:v>Μέσος όρος προσωπικών εξόδων που καλύπτονται από δικά τους έσοδα ή αποταμιεύσεις</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Sheet1!$C$2:$C$3</c:f>
              <c:numCache>
                <c:formatCode>0</c:formatCode>
                <c:ptCount val="2"/>
                <c:pt idx="0">
                  <c:v>73</c:v>
                </c:pt>
                <c:pt idx="1">
                  <c:v>53</c:v>
                </c:pt>
              </c:numCache>
            </c:numRef>
          </c:val>
        </c:ser>
        <c:dLbls>
          <c:dLblPos val="ctr"/>
          <c:showLegendKey val="0"/>
          <c:showVal val="1"/>
          <c:showCatName val="0"/>
          <c:showSerName val="0"/>
          <c:showPercent val="0"/>
          <c:showBubbleSize val="0"/>
        </c:dLbls>
        <c:gapWidth val="150"/>
        <c:axId val="88580096"/>
        <c:axId val="88581632"/>
      </c:barChart>
      <c:catAx>
        <c:axId val="88580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88581632"/>
        <c:crosses val="autoZero"/>
        <c:auto val="1"/>
        <c:lblAlgn val="ctr"/>
        <c:lblOffset val="100"/>
        <c:noMultiLvlLbl val="0"/>
      </c:catAx>
      <c:valAx>
        <c:axId val="88581632"/>
        <c:scaling>
          <c:orientation val="minMax"/>
        </c:scaling>
        <c:delete val="1"/>
        <c:axPos val="l"/>
        <c:numFmt formatCode="0" sourceLinked="1"/>
        <c:majorTickMark val="none"/>
        <c:minorTickMark val="none"/>
        <c:tickLblPos val="nextTo"/>
        <c:crossAx val="88580096"/>
        <c:crosses val="autoZero"/>
        <c:crossBetween val="between"/>
      </c:valAx>
      <c:spPr>
        <a:noFill/>
        <a:ln>
          <a:noFill/>
        </a:ln>
        <a:effectLst/>
      </c:spPr>
    </c:plotArea>
    <c:legend>
      <c:legendPos val="r"/>
      <c:layout>
        <c:manualLayout>
          <c:xMode val="edge"/>
          <c:yMode val="edge"/>
          <c:x val="0.55235818602028619"/>
          <c:y val="0.13839051288695089"/>
          <c:w val="0.39727965004244353"/>
          <c:h val="0.4275041156865043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Ικανοποιημένη</c:v>
                </c:pt>
              </c:strCache>
            </c:strRef>
          </c:tx>
          <c:spPr>
            <a:solidFill>
              <a:srgbClr val="69FF69"/>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Βαθμό που νοιώθετε οικονομικά ανεξάρτητη</c:v>
                </c:pt>
                <c:pt idx="1">
                  <c:v>Ισορροπία μεταξύ προσωπικής και επαγγελματικής ζωής</c:v>
                </c:pt>
                <c:pt idx="2">
                  <c:v>Ισορροπία μεταξύ προσωπικού χρόνου και του χρόνου που αφιερώνετε στην οικογένεια σας</c:v>
                </c:pt>
                <c:pt idx="3">
                  <c:v>Βαθμός στον οποίο αξιοποιείτε όλες τις δυνατότητες σας σαν άτομο και να φτάσετε το μέγιστο των ικανοτήτων σας</c:v>
                </c:pt>
                <c:pt idx="4">
                  <c:v>Δεξιότητες , ικανότητες και τα προσόντα σας αναγνωρίζονται από τους άλλους</c:v>
                </c:pt>
                <c:pt idx="5">
                  <c:v>Επαγγελματική ζωή</c:v>
                </c:pt>
                <c:pt idx="6">
                  <c:v>Βιοτικό επίπεδο</c:v>
                </c:pt>
                <c:pt idx="7">
                  <c:v>Ελευθερία να επιλέξετε εσείς τι να κάνετε με τη ζωή σας</c:v>
                </c:pt>
                <c:pt idx="8">
                  <c:v>Ζωή σας γενικά</c:v>
                </c:pt>
              </c:strCache>
            </c:strRef>
          </c:cat>
          <c:val>
            <c:numRef>
              <c:f>Sheet1!$B$2:$B$10</c:f>
              <c:numCache>
                <c:formatCode>0</c:formatCode>
                <c:ptCount val="9"/>
                <c:pt idx="0">
                  <c:v>66.2</c:v>
                </c:pt>
                <c:pt idx="1">
                  <c:v>67.5</c:v>
                </c:pt>
                <c:pt idx="2">
                  <c:v>70.2</c:v>
                </c:pt>
                <c:pt idx="3">
                  <c:v>70.900000000000006</c:v>
                </c:pt>
                <c:pt idx="4">
                  <c:v>71.7</c:v>
                </c:pt>
                <c:pt idx="5">
                  <c:v>72</c:v>
                </c:pt>
                <c:pt idx="6">
                  <c:v>77</c:v>
                </c:pt>
                <c:pt idx="7">
                  <c:v>77.599999999999994</c:v>
                </c:pt>
                <c:pt idx="8">
                  <c:v>85.5</c:v>
                </c:pt>
              </c:numCache>
            </c:numRef>
          </c:val>
        </c:ser>
        <c:ser>
          <c:idx val="1"/>
          <c:order val="1"/>
          <c:tx>
            <c:strRef>
              <c:f>Sheet1!$C$1</c:f>
              <c:strCache>
                <c:ptCount val="1"/>
                <c:pt idx="0">
                  <c:v>Δυσαρεστημένη</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Βαθμό που νοιώθετε οικονομικά ανεξάρτητη</c:v>
                </c:pt>
                <c:pt idx="1">
                  <c:v>Ισορροπία μεταξύ προσωπικής και επαγγελματικής ζωής</c:v>
                </c:pt>
                <c:pt idx="2">
                  <c:v>Ισορροπία μεταξύ προσωπικού χρόνου και του χρόνου που αφιερώνετε στην οικογένεια σας</c:v>
                </c:pt>
                <c:pt idx="3">
                  <c:v>Βαθμός στον οποίο αξιοποιείτε όλες τις δυνατότητες σας σαν άτομο και να φτάσετε το μέγιστο των ικανοτήτων σας</c:v>
                </c:pt>
                <c:pt idx="4">
                  <c:v>Δεξιότητες , ικανότητες και τα προσόντα σας αναγνωρίζονται από τους άλλους</c:v>
                </c:pt>
                <c:pt idx="5">
                  <c:v>Επαγγελματική ζωή</c:v>
                </c:pt>
                <c:pt idx="6">
                  <c:v>Βιοτικό επίπεδο</c:v>
                </c:pt>
                <c:pt idx="7">
                  <c:v>Ελευθερία να επιλέξετε εσείς τι να κάνετε με τη ζωή σας</c:v>
                </c:pt>
                <c:pt idx="8">
                  <c:v>Ζωή σας γενικά</c:v>
                </c:pt>
              </c:strCache>
            </c:strRef>
          </c:cat>
          <c:val>
            <c:numRef>
              <c:f>Sheet1!$C$2:$C$10</c:f>
              <c:numCache>
                <c:formatCode>0</c:formatCode>
                <c:ptCount val="9"/>
                <c:pt idx="0">
                  <c:v>31.4</c:v>
                </c:pt>
                <c:pt idx="1">
                  <c:v>21.8</c:v>
                </c:pt>
                <c:pt idx="2">
                  <c:v>26.7</c:v>
                </c:pt>
                <c:pt idx="3">
                  <c:v>25.8</c:v>
                </c:pt>
                <c:pt idx="4">
                  <c:v>25.3</c:v>
                </c:pt>
                <c:pt idx="5">
                  <c:v>27</c:v>
                </c:pt>
                <c:pt idx="6">
                  <c:v>20.3</c:v>
                </c:pt>
                <c:pt idx="7">
                  <c:v>19.3</c:v>
                </c:pt>
                <c:pt idx="8">
                  <c:v>13.3</c:v>
                </c:pt>
              </c:numCache>
            </c:numRef>
          </c:val>
        </c:ser>
        <c:ser>
          <c:idx val="2"/>
          <c:order val="2"/>
          <c:tx>
            <c:strRef>
              <c:f>Sheet1!$D$1</c:f>
              <c:strCache>
                <c:ptCount val="1"/>
                <c:pt idx="0">
                  <c:v>ΔΞ/ ΔΑ</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Βαθμό που νοιώθετε οικονομικά ανεξάρτητη</c:v>
                </c:pt>
                <c:pt idx="1">
                  <c:v>Ισορροπία μεταξύ προσωπικής και επαγγελματικής ζωής</c:v>
                </c:pt>
                <c:pt idx="2">
                  <c:v>Ισορροπία μεταξύ προσωπικού χρόνου και του χρόνου που αφιερώνετε στην οικογένεια σας</c:v>
                </c:pt>
                <c:pt idx="3">
                  <c:v>Βαθμός στον οποίο αξιοποιείτε όλες τις δυνατότητες σας σαν άτομο και να φτάσετε το μέγιστο των ικανοτήτων σας</c:v>
                </c:pt>
                <c:pt idx="4">
                  <c:v>Δεξιότητες , ικανότητες και τα προσόντα σας αναγνωρίζονται από τους άλλους</c:v>
                </c:pt>
                <c:pt idx="5">
                  <c:v>Επαγγελματική ζωή</c:v>
                </c:pt>
                <c:pt idx="6">
                  <c:v>Βιοτικό επίπεδο</c:v>
                </c:pt>
                <c:pt idx="7">
                  <c:v>Ελευθερία να επιλέξετε εσείς τι να κάνετε με τη ζωή σας</c:v>
                </c:pt>
                <c:pt idx="8">
                  <c:v>Ζωή σας γενικά</c:v>
                </c:pt>
              </c:strCache>
            </c:strRef>
          </c:cat>
          <c:val>
            <c:numRef>
              <c:f>Sheet1!$D$2:$D$10</c:f>
              <c:numCache>
                <c:formatCode>0</c:formatCode>
                <c:ptCount val="9"/>
                <c:pt idx="0">
                  <c:v>2.4</c:v>
                </c:pt>
                <c:pt idx="1">
                  <c:v>10.7</c:v>
                </c:pt>
                <c:pt idx="2">
                  <c:v>3.1</c:v>
                </c:pt>
                <c:pt idx="3">
                  <c:v>3.2</c:v>
                </c:pt>
                <c:pt idx="4">
                  <c:v>3</c:v>
                </c:pt>
                <c:pt idx="5">
                  <c:v>1</c:v>
                </c:pt>
                <c:pt idx="6">
                  <c:v>2.7</c:v>
                </c:pt>
                <c:pt idx="7">
                  <c:v>3.1</c:v>
                </c:pt>
                <c:pt idx="8">
                  <c:v>1.2</c:v>
                </c:pt>
              </c:numCache>
            </c:numRef>
          </c:val>
        </c:ser>
        <c:dLbls>
          <c:dLblPos val="ctr"/>
          <c:showLegendKey val="0"/>
          <c:showVal val="1"/>
          <c:showCatName val="0"/>
          <c:showSerName val="0"/>
          <c:showPercent val="0"/>
          <c:showBubbleSize val="0"/>
        </c:dLbls>
        <c:gapWidth val="150"/>
        <c:overlap val="100"/>
        <c:axId val="31514624"/>
        <c:axId val="31516160"/>
      </c:barChart>
      <c:catAx>
        <c:axId val="31514624"/>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31516160"/>
        <c:crosses val="autoZero"/>
        <c:auto val="1"/>
        <c:lblAlgn val="ctr"/>
        <c:lblOffset val="100"/>
        <c:noMultiLvlLbl val="0"/>
      </c:catAx>
      <c:valAx>
        <c:axId val="31516160"/>
        <c:scaling>
          <c:orientation val="minMax"/>
          <c:max val="1"/>
          <c:min val="0"/>
        </c:scaling>
        <c:delete val="1"/>
        <c:axPos val="b"/>
        <c:numFmt formatCode="0%" sourceLinked="1"/>
        <c:majorTickMark val="out"/>
        <c:minorTickMark val="none"/>
        <c:tickLblPos val="nextTo"/>
        <c:crossAx val="31514624"/>
        <c:crosses val="autoZero"/>
        <c:crossBetween val="between"/>
        <c:majorUnit val="1"/>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sz="1400"/>
      </a:pPr>
      <a:endParaRPr lang="el-G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Ικανοποιημένη</c:v>
                </c:pt>
              </c:strCache>
            </c:strRef>
          </c:tx>
          <c:spPr>
            <a:solidFill>
              <a:srgbClr val="69FF69"/>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Ισορροπία μεταξύ προσωπικής και επαγγελματικής ζωής</c:v>
                </c:pt>
                <c:pt idx="1">
                  <c:v>Ισορροπία μεταξύ προσωπικού χρόνου και του χρόνου που αφιερώνετε στην οικογένεια σας</c:v>
                </c:pt>
                <c:pt idx="2">
                  <c:v>Δεξιότητες , ικανότητες και τα προσόντα σας αναγνωρίζονται από τους άλλους</c:v>
                </c:pt>
                <c:pt idx="3">
                  <c:v>Βαθμός στον οποίο αξιοποιείτε όλες τις δυνατότητες σας σαν άτομο και να φτάσετε το μέγιστο των ικανοτήτων σας</c:v>
                </c:pt>
                <c:pt idx="4">
                  <c:v>Βαθμό που νοιώθετε οικονομικά ανεξάρτητη</c:v>
                </c:pt>
                <c:pt idx="5">
                  <c:v>Βιοτικό επίπεδο</c:v>
                </c:pt>
                <c:pt idx="6">
                  <c:v>Ελευθερία να επιλέξετε εσείς τι να κάνετε με τη ζωή σας</c:v>
                </c:pt>
                <c:pt idx="7">
                  <c:v>Επαγγελματική ζωή</c:v>
                </c:pt>
                <c:pt idx="8">
                  <c:v>Ζωή σας γενικά</c:v>
                </c:pt>
              </c:strCache>
            </c:strRef>
          </c:cat>
          <c:val>
            <c:numRef>
              <c:f>Sheet1!$B$2:$B$10</c:f>
              <c:numCache>
                <c:formatCode>General</c:formatCode>
                <c:ptCount val="9"/>
                <c:pt idx="0">
                  <c:v>44</c:v>
                </c:pt>
                <c:pt idx="1">
                  <c:v>46</c:v>
                </c:pt>
                <c:pt idx="2">
                  <c:v>61</c:v>
                </c:pt>
                <c:pt idx="3">
                  <c:v>66</c:v>
                </c:pt>
                <c:pt idx="4">
                  <c:v>66</c:v>
                </c:pt>
                <c:pt idx="5">
                  <c:v>68</c:v>
                </c:pt>
                <c:pt idx="6">
                  <c:v>75</c:v>
                </c:pt>
                <c:pt idx="7">
                  <c:v>78</c:v>
                </c:pt>
                <c:pt idx="8">
                  <c:v>84</c:v>
                </c:pt>
              </c:numCache>
            </c:numRef>
          </c:val>
        </c:ser>
        <c:ser>
          <c:idx val="1"/>
          <c:order val="1"/>
          <c:tx>
            <c:strRef>
              <c:f>Sheet1!$C$1</c:f>
              <c:strCache>
                <c:ptCount val="1"/>
                <c:pt idx="0">
                  <c:v>Δυσαρεστημένη</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Ισορροπία μεταξύ προσωπικής και επαγγελματικής ζωής</c:v>
                </c:pt>
                <c:pt idx="1">
                  <c:v>Ισορροπία μεταξύ προσωπικού χρόνου και του χρόνου που αφιερώνετε στην οικογένεια σας</c:v>
                </c:pt>
                <c:pt idx="2">
                  <c:v>Δεξιότητες , ικανότητες και τα προσόντα σας αναγνωρίζονται από τους άλλους</c:v>
                </c:pt>
                <c:pt idx="3">
                  <c:v>Βαθμός στον οποίο αξιοποιείτε όλες τις δυνατότητες σας σαν άτομο και να φτάσετε το μέγιστο των ικανοτήτων σας</c:v>
                </c:pt>
                <c:pt idx="4">
                  <c:v>Βαθμό που νοιώθετε οικονομικά ανεξάρτητη</c:v>
                </c:pt>
                <c:pt idx="5">
                  <c:v>Βιοτικό επίπεδο</c:v>
                </c:pt>
                <c:pt idx="6">
                  <c:v>Ελευθερία να επιλέξετε εσείς τι να κάνετε με τη ζωή σας</c:v>
                </c:pt>
                <c:pt idx="7">
                  <c:v>Επαγγελματική ζωή</c:v>
                </c:pt>
                <c:pt idx="8">
                  <c:v>Ζωή σας γενικά</c:v>
                </c:pt>
              </c:strCache>
            </c:strRef>
          </c:cat>
          <c:val>
            <c:numRef>
              <c:f>Sheet1!$C$2:$C$10</c:f>
              <c:numCache>
                <c:formatCode>General</c:formatCode>
                <c:ptCount val="9"/>
                <c:pt idx="0">
                  <c:v>51</c:v>
                </c:pt>
                <c:pt idx="1">
                  <c:v>46</c:v>
                </c:pt>
                <c:pt idx="2">
                  <c:v>28</c:v>
                </c:pt>
                <c:pt idx="3">
                  <c:v>22</c:v>
                </c:pt>
                <c:pt idx="4">
                  <c:v>28</c:v>
                </c:pt>
                <c:pt idx="5">
                  <c:v>28</c:v>
                </c:pt>
                <c:pt idx="6">
                  <c:v>19</c:v>
                </c:pt>
                <c:pt idx="7">
                  <c:v>18</c:v>
                </c:pt>
                <c:pt idx="8">
                  <c:v>15</c:v>
                </c:pt>
              </c:numCache>
            </c:numRef>
          </c:val>
        </c:ser>
        <c:ser>
          <c:idx val="2"/>
          <c:order val="2"/>
          <c:tx>
            <c:strRef>
              <c:f>Sheet1!$D$1</c:f>
              <c:strCache>
                <c:ptCount val="1"/>
                <c:pt idx="0">
                  <c:v>ΔΞ/ ΔΑ</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Ισορροπία μεταξύ προσωπικής και επαγγελματικής ζωής</c:v>
                </c:pt>
                <c:pt idx="1">
                  <c:v>Ισορροπία μεταξύ προσωπικού χρόνου και του χρόνου που αφιερώνετε στην οικογένεια σας</c:v>
                </c:pt>
                <c:pt idx="2">
                  <c:v>Δεξιότητες , ικανότητες και τα προσόντα σας αναγνωρίζονται από τους άλλους</c:v>
                </c:pt>
                <c:pt idx="3">
                  <c:v>Βαθμός στον οποίο αξιοποιείτε όλες τις δυνατότητες σας σαν άτομο και να φτάσετε το μέγιστο των ικανοτήτων σας</c:v>
                </c:pt>
                <c:pt idx="4">
                  <c:v>Βαθμό που νοιώθετε οικονομικά ανεξάρτητη</c:v>
                </c:pt>
                <c:pt idx="5">
                  <c:v>Βιοτικό επίπεδο</c:v>
                </c:pt>
                <c:pt idx="6">
                  <c:v>Ελευθερία να επιλέξετε εσείς τι να κάνετε με τη ζωή σας</c:v>
                </c:pt>
                <c:pt idx="7">
                  <c:v>Επαγγελματική ζωή</c:v>
                </c:pt>
                <c:pt idx="8">
                  <c:v>Ζωή σας γενικά</c:v>
                </c:pt>
              </c:strCache>
            </c:strRef>
          </c:cat>
          <c:val>
            <c:numRef>
              <c:f>Sheet1!$D$2:$D$10</c:f>
              <c:numCache>
                <c:formatCode>General</c:formatCode>
                <c:ptCount val="9"/>
                <c:pt idx="0">
                  <c:v>5</c:v>
                </c:pt>
                <c:pt idx="1">
                  <c:v>7</c:v>
                </c:pt>
                <c:pt idx="2">
                  <c:v>11</c:v>
                </c:pt>
                <c:pt idx="3">
                  <c:v>12</c:v>
                </c:pt>
                <c:pt idx="4">
                  <c:v>6</c:v>
                </c:pt>
                <c:pt idx="5">
                  <c:v>4</c:v>
                </c:pt>
                <c:pt idx="6">
                  <c:v>6</c:v>
                </c:pt>
                <c:pt idx="7">
                  <c:v>4</c:v>
                </c:pt>
                <c:pt idx="8">
                  <c:v>1</c:v>
                </c:pt>
              </c:numCache>
            </c:numRef>
          </c:val>
        </c:ser>
        <c:dLbls>
          <c:dLblPos val="ctr"/>
          <c:showLegendKey val="0"/>
          <c:showVal val="1"/>
          <c:showCatName val="0"/>
          <c:showSerName val="0"/>
          <c:showPercent val="0"/>
          <c:showBubbleSize val="0"/>
        </c:dLbls>
        <c:gapWidth val="150"/>
        <c:overlap val="100"/>
        <c:axId val="65883136"/>
        <c:axId val="65893120"/>
      </c:barChart>
      <c:catAx>
        <c:axId val="658831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65893120"/>
        <c:crosses val="autoZero"/>
        <c:auto val="1"/>
        <c:lblAlgn val="ctr"/>
        <c:lblOffset val="100"/>
        <c:noMultiLvlLbl val="0"/>
      </c:catAx>
      <c:valAx>
        <c:axId val="65893120"/>
        <c:scaling>
          <c:orientation val="minMax"/>
          <c:max val="1"/>
          <c:min val="0"/>
        </c:scaling>
        <c:delete val="1"/>
        <c:axPos val="b"/>
        <c:numFmt formatCode="0%" sourceLinked="1"/>
        <c:majorTickMark val="out"/>
        <c:minorTickMark val="none"/>
        <c:tickLblPos val="nextTo"/>
        <c:crossAx val="65883136"/>
        <c:crosses val="autoZero"/>
        <c:crossBetween val="between"/>
        <c:majorUnit val="1"/>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sz="1400"/>
      </a:pPr>
      <a:endParaRPr lang="el-G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 </a:t>
            </a:r>
            <a:r>
              <a:rPr lang="el-GR" dirty="0" smtClean="0"/>
              <a:t>Ικανοποιημένη</a:t>
            </a:r>
            <a:endParaRPr lang="en-US" dirty="0"/>
          </a:p>
        </c:rich>
      </c:tx>
      <c:overlay val="0"/>
      <c:spPr>
        <a:noFill/>
        <a:ln>
          <a:noFill/>
        </a:ln>
        <a:effectLst/>
      </c:spPr>
    </c:title>
    <c:autoTitleDeleted val="0"/>
    <c:plotArea>
      <c:layout/>
      <c:barChart>
        <c:barDir val="bar"/>
        <c:grouping val="clustered"/>
        <c:varyColors val="0"/>
        <c:ser>
          <c:idx val="0"/>
          <c:order val="0"/>
          <c:tx>
            <c:strRef>
              <c:f>Sheet1!$B$1</c:f>
              <c:strCache>
                <c:ptCount val="1"/>
                <c:pt idx="0">
                  <c:v>Ελληνοκύπριες</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Βαθμό που νοιώθετε οικονομικά ανεξάρτητη</c:v>
                </c:pt>
                <c:pt idx="1">
                  <c:v>Ισορροπία μεταξύ προσωπικής και επαγγελματικής ζωής</c:v>
                </c:pt>
                <c:pt idx="2">
                  <c:v>Ισορροπία μεταξύ προσωπικού χρόνου και του χρόνου που αφιερώνετε στην οικογένεια σας</c:v>
                </c:pt>
                <c:pt idx="3">
                  <c:v>Βαθμός στον οποίο αξιοποιείτε όλες τις δυνατότητες σας σαν άτομο και να φτάσετε το μέγιστο των ικανοτήτων σας</c:v>
                </c:pt>
                <c:pt idx="4">
                  <c:v>Δεξιότητες , ικανότητες και τα προσόντα σας αναγνωρίζονται από τους άλλους</c:v>
                </c:pt>
                <c:pt idx="5">
                  <c:v>Επαγγελματική ζωή</c:v>
                </c:pt>
                <c:pt idx="6">
                  <c:v>Βιοτικό επίπεδο</c:v>
                </c:pt>
                <c:pt idx="7">
                  <c:v>Ελευθερία να επιλέξετε εσείς τι να κάνετε με τη ζωή σας</c:v>
                </c:pt>
                <c:pt idx="8">
                  <c:v>Ζωή σας γενικά</c:v>
                </c:pt>
              </c:strCache>
            </c:strRef>
          </c:cat>
          <c:val>
            <c:numRef>
              <c:f>Sheet1!$B$2:$B$10</c:f>
              <c:numCache>
                <c:formatCode>General</c:formatCode>
                <c:ptCount val="9"/>
                <c:pt idx="0">
                  <c:v>66</c:v>
                </c:pt>
                <c:pt idx="1">
                  <c:v>68</c:v>
                </c:pt>
                <c:pt idx="2">
                  <c:v>70</c:v>
                </c:pt>
                <c:pt idx="3">
                  <c:v>71</c:v>
                </c:pt>
                <c:pt idx="4">
                  <c:v>72</c:v>
                </c:pt>
                <c:pt idx="5">
                  <c:v>72</c:v>
                </c:pt>
                <c:pt idx="6">
                  <c:v>77</c:v>
                </c:pt>
                <c:pt idx="7">
                  <c:v>78</c:v>
                </c:pt>
                <c:pt idx="8">
                  <c:v>86</c:v>
                </c:pt>
              </c:numCache>
            </c:numRef>
          </c:val>
        </c:ser>
        <c:ser>
          <c:idx val="1"/>
          <c:order val="1"/>
          <c:tx>
            <c:strRef>
              <c:f>Sheet1!$C$1</c:f>
              <c:strCache>
                <c:ptCount val="1"/>
                <c:pt idx="0">
                  <c:v>Τουρκοκύπριες</c:v>
                </c:pt>
              </c:strCache>
            </c:strRef>
          </c:tx>
          <c:spPr>
            <a:solidFill>
              <a:srgbClr val="FF7C8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Βαθμό που νοιώθετε οικονομικά ανεξάρτητη</c:v>
                </c:pt>
                <c:pt idx="1">
                  <c:v>Ισορροπία μεταξύ προσωπικής και επαγγελματικής ζωής</c:v>
                </c:pt>
                <c:pt idx="2">
                  <c:v>Ισορροπία μεταξύ προσωπικού χρόνου και του χρόνου που αφιερώνετε στην οικογένεια σας</c:v>
                </c:pt>
                <c:pt idx="3">
                  <c:v>Βαθμός στον οποίο αξιοποιείτε όλες τις δυνατότητες σας σαν άτομο και να φτάσετε το μέγιστο των ικανοτήτων σας</c:v>
                </c:pt>
                <c:pt idx="4">
                  <c:v>Δεξιότητες , ικανότητες και τα προσόντα σας αναγνωρίζονται από τους άλλους</c:v>
                </c:pt>
                <c:pt idx="5">
                  <c:v>Επαγγελματική ζωή</c:v>
                </c:pt>
                <c:pt idx="6">
                  <c:v>Βιοτικό επίπεδο</c:v>
                </c:pt>
                <c:pt idx="7">
                  <c:v>Ελευθερία να επιλέξετε εσείς τι να κάνετε με τη ζωή σας</c:v>
                </c:pt>
                <c:pt idx="8">
                  <c:v>Ζωή σας γενικά</c:v>
                </c:pt>
              </c:strCache>
            </c:strRef>
          </c:cat>
          <c:val>
            <c:numRef>
              <c:f>Sheet1!$C$2:$C$10</c:f>
              <c:numCache>
                <c:formatCode>General</c:formatCode>
                <c:ptCount val="9"/>
                <c:pt idx="0">
                  <c:v>66</c:v>
                </c:pt>
                <c:pt idx="1">
                  <c:v>44</c:v>
                </c:pt>
                <c:pt idx="2">
                  <c:v>46</c:v>
                </c:pt>
                <c:pt idx="3">
                  <c:v>66</c:v>
                </c:pt>
                <c:pt idx="4">
                  <c:v>61</c:v>
                </c:pt>
                <c:pt idx="5">
                  <c:v>78</c:v>
                </c:pt>
                <c:pt idx="6">
                  <c:v>68</c:v>
                </c:pt>
                <c:pt idx="7">
                  <c:v>75</c:v>
                </c:pt>
                <c:pt idx="8">
                  <c:v>84</c:v>
                </c:pt>
              </c:numCache>
            </c:numRef>
          </c:val>
        </c:ser>
        <c:dLbls>
          <c:dLblPos val="outEnd"/>
          <c:showLegendKey val="0"/>
          <c:showVal val="1"/>
          <c:showCatName val="0"/>
          <c:showSerName val="0"/>
          <c:showPercent val="0"/>
          <c:showBubbleSize val="0"/>
        </c:dLbls>
        <c:gapWidth val="182"/>
        <c:axId val="65991808"/>
        <c:axId val="65993344"/>
      </c:barChart>
      <c:catAx>
        <c:axId val="659918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65993344"/>
        <c:crosses val="autoZero"/>
        <c:auto val="1"/>
        <c:lblAlgn val="ctr"/>
        <c:lblOffset val="100"/>
        <c:noMultiLvlLbl val="0"/>
      </c:catAx>
      <c:valAx>
        <c:axId val="65993344"/>
        <c:scaling>
          <c:orientation val="minMax"/>
        </c:scaling>
        <c:delete val="1"/>
        <c:axPos val="b"/>
        <c:numFmt formatCode="General" sourceLinked="1"/>
        <c:majorTickMark val="none"/>
        <c:minorTickMark val="none"/>
        <c:tickLblPos val="nextTo"/>
        <c:crossAx val="6599180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Καλυτερεύει</c:v>
                </c:pt>
              </c:strCache>
            </c:strRef>
          </c:tx>
          <c:spPr>
            <a:solidFill>
              <a:srgbClr val="69FF69"/>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Sheet1!$B$2:$B$3</c:f>
              <c:numCache>
                <c:formatCode>General</c:formatCode>
                <c:ptCount val="2"/>
                <c:pt idx="0" formatCode="0">
                  <c:v>76.900000000000006</c:v>
                </c:pt>
                <c:pt idx="1">
                  <c:v>65</c:v>
                </c:pt>
              </c:numCache>
            </c:numRef>
          </c:val>
        </c:ser>
        <c:ser>
          <c:idx val="1"/>
          <c:order val="1"/>
          <c:tx>
            <c:strRef>
              <c:f>Sheet1!$C$1</c:f>
              <c:strCache>
                <c:ptCount val="1"/>
                <c:pt idx="0">
                  <c:v>Χειροτερεύει</c:v>
                </c:pt>
              </c:strCache>
            </c:strRef>
          </c:tx>
          <c:spPr>
            <a:solidFill>
              <a:srgbClr val="FF7C8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Sheet1!$C$2:$C$3</c:f>
              <c:numCache>
                <c:formatCode>General</c:formatCode>
                <c:ptCount val="2"/>
                <c:pt idx="0" formatCode="0">
                  <c:v>10.9</c:v>
                </c:pt>
                <c:pt idx="1">
                  <c:v>29</c:v>
                </c:pt>
              </c:numCache>
            </c:numRef>
          </c:val>
        </c:ser>
        <c:ser>
          <c:idx val="2"/>
          <c:order val="2"/>
          <c:tx>
            <c:strRef>
              <c:f>Sheet1!$D$1</c:f>
              <c:strCache>
                <c:ptCount val="1"/>
                <c:pt idx="0">
                  <c:v>Το ίδιο</c:v>
                </c:pt>
              </c:strCache>
            </c:strRef>
          </c:tx>
          <c:spPr>
            <a:solidFill>
              <a:schemeClr val="accent2">
                <a:lumMod val="20000"/>
                <a:lumOff val="8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Sheet1!$D$2:$D$3</c:f>
              <c:numCache>
                <c:formatCode>General</c:formatCode>
                <c:ptCount val="2"/>
                <c:pt idx="0" formatCode="0">
                  <c:v>7.3</c:v>
                </c:pt>
                <c:pt idx="1">
                  <c:v>7</c:v>
                </c:pt>
              </c:numCache>
            </c:numRef>
          </c:val>
        </c:ser>
        <c:ser>
          <c:idx val="3"/>
          <c:order val="3"/>
          <c:tx>
            <c:strRef>
              <c:f>Sheet1!$E$1</c:f>
              <c:strCache>
                <c:ptCount val="1"/>
                <c:pt idx="0">
                  <c:v>ΔΞ/ ΔΑ</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Sheet1!$E$2:$E$3</c:f>
              <c:numCache>
                <c:formatCode>General</c:formatCode>
                <c:ptCount val="2"/>
                <c:pt idx="0" formatCode="0">
                  <c:v>4.9000000000000004</c:v>
                </c:pt>
              </c:numCache>
            </c:numRef>
          </c:val>
        </c:ser>
        <c:dLbls>
          <c:dLblPos val="ctr"/>
          <c:showLegendKey val="0"/>
          <c:showVal val="1"/>
          <c:showCatName val="0"/>
          <c:showSerName val="0"/>
          <c:showPercent val="0"/>
          <c:showBubbleSize val="0"/>
        </c:dLbls>
        <c:gapWidth val="150"/>
        <c:overlap val="100"/>
        <c:axId val="78129024"/>
        <c:axId val="78130560"/>
      </c:barChart>
      <c:catAx>
        <c:axId val="78129024"/>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78130560"/>
        <c:crosses val="autoZero"/>
        <c:auto val="1"/>
        <c:lblAlgn val="ctr"/>
        <c:lblOffset val="100"/>
        <c:noMultiLvlLbl val="0"/>
      </c:catAx>
      <c:valAx>
        <c:axId val="78130560"/>
        <c:scaling>
          <c:orientation val="minMax"/>
          <c:max val="1"/>
          <c:min val="0"/>
        </c:scaling>
        <c:delete val="1"/>
        <c:axPos val="b"/>
        <c:numFmt formatCode="0%" sourceLinked="1"/>
        <c:majorTickMark val="out"/>
        <c:minorTickMark val="none"/>
        <c:tickLblPos val="nextTo"/>
        <c:crossAx val="78129024"/>
        <c:crosses val="autoZero"/>
        <c:crossBetween val="between"/>
        <c:majorUnit val="1"/>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sz="1400"/>
      </a:pPr>
      <a:endParaRPr lang="el-G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Ναι</c:v>
                </c:pt>
              </c:strCache>
            </c:strRef>
          </c:tx>
          <c:spPr>
            <a:solidFill>
              <a:srgbClr val="69FF69"/>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Sheet1!$B$2:$B$3</c:f>
              <c:numCache>
                <c:formatCode>General</c:formatCode>
                <c:ptCount val="2"/>
                <c:pt idx="0" formatCode="0">
                  <c:v>40.700000000000003</c:v>
                </c:pt>
                <c:pt idx="1">
                  <c:v>59</c:v>
                </c:pt>
              </c:numCache>
            </c:numRef>
          </c:val>
        </c:ser>
        <c:ser>
          <c:idx val="1"/>
          <c:order val="1"/>
          <c:tx>
            <c:strRef>
              <c:f>Sheet1!$C$1</c:f>
              <c:strCache>
                <c:ptCount val="1"/>
                <c:pt idx="0">
                  <c:v>Όχι</c:v>
                </c:pt>
              </c:strCache>
            </c:strRef>
          </c:tx>
          <c:spPr>
            <a:solidFill>
              <a:srgbClr val="FF7C8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Sheet1!$C$2:$C$3</c:f>
              <c:numCache>
                <c:formatCode>General</c:formatCode>
                <c:ptCount val="2"/>
                <c:pt idx="0" formatCode="0">
                  <c:v>55.6</c:v>
                </c:pt>
                <c:pt idx="1">
                  <c:v>37</c:v>
                </c:pt>
              </c:numCache>
            </c:numRef>
          </c:val>
        </c:ser>
        <c:ser>
          <c:idx val="2"/>
          <c:order val="2"/>
          <c:tx>
            <c:strRef>
              <c:f>Sheet1!$D$1</c:f>
              <c:strCache>
                <c:ptCount val="1"/>
                <c:pt idx="0">
                  <c:v>ΔΞ/ ΔΑ</c:v>
                </c:pt>
              </c:strCache>
            </c:strRef>
          </c:tx>
          <c:spPr>
            <a:solidFill>
              <a:schemeClr val="accent2">
                <a:lumMod val="20000"/>
                <a:lumOff val="8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Ελληνοκύπριες</c:v>
                </c:pt>
                <c:pt idx="1">
                  <c:v>Τουρκοκύπριες</c:v>
                </c:pt>
              </c:strCache>
            </c:strRef>
          </c:cat>
          <c:val>
            <c:numRef>
              <c:f>Sheet1!$D$2:$D$3</c:f>
              <c:numCache>
                <c:formatCode>General</c:formatCode>
                <c:ptCount val="2"/>
                <c:pt idx="0" formatCode="0">
                  <c:v>3.3</c:v>
                </c:pt>
                <c:pt idx="1">
                  <c:v>4</c:v>
                </c:pt>
              </c:numCache>
            </c:numRef>
          </c:val>
        </c:ser>
        <c:dLbls>
          <c:dLblPos val="ctr"/>
          <c:showLegendKey val="0"/>
          <c:showVal val="1"/>
          <c:showCatName val="0"/>
          <c:showSerName val="0"/>
          <c:showPercent val="0"/>
          <c:showBubbleSize val="0"/>
        </c:dLbls>
        <c:gapWidth val="150"/>
        <c:overlap val="100"/>
        <c:axId val="78238848"/>
        <c:axId val="78240384"/>
      </c:barChart>
      <c:catAx>
        <c:axId val="7823884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78240384"/>
        <c:crosses val="autoZero"/>
        <c:auto val="1"/>
        <c:lblAlgn val="ctr"/>
        <c:lblOffset val="100"/>
        <c:noMultiLvlLbl val="0"/>
      </c:catAx>
      <c:valAx>
        <c:axId val="78240384"/>
        <c:scaling>
          <c:orientation val="minMax"/>
          <c:max val="1"/>
          <c:min val="0"/>
        </c:scaling>
        <c:delete val="1"/>
        <c:axPos val="b"/>
        <c:numFmt formatCode="0%" sourceLinked="1"/>
        <c:majorTickMark val="out"/>
        <c:minorTickMark val="none"/>
        <c:tickLblPos val="nextTo"/>
        <c:crossAx val="78238848"/>
        <c:crosses val="autoZero"/>
        <c:crossBetween val="between"/>
        <c:majorUnit val="1"/>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sz="1400"/>
      </a:pPr>
      <a:endParaRPr lang="el-G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Ικανοποιητικές</c:v>
                </c:pt>
              </c:strCache>
            </c:strRef>
          </c:tx>
          <c:spPr>
            <a:solidFill>
              <a:srgbClr val="92D05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Παρουσία των γυναικών στη βουλή</c:v>
                </c:pt>
                <c:pt idx="1">
                  <c:v>Συμμετοχή στην πολιτική σε επίπεδο τοπικής αυτοδιοίκησης</c:v>
                </c:pt>
                <c:pt idx="2">
                  <c:v>Διευθυντικές θέσεις στην εργασία</c:v>
                </c:pt>
                <c:pt idx="3">
                  <c:v>Παρουσία σε επαγγελματικά σώματα</c:v>
                </c:pt>
                <c:pt idx="4">
                  <c:v>Συμμετοχή σε εθελοντικές, Φιλανθρωπικές ή Μη Κυβερνητικές Οργανώσεις</c:v>
                </c:pt>
              </c:strCache>
            </c:strRef>
          </c:cat>
          <c:val>
            <c:numRef>
              <c:f>Sheet1!$B$2:$B$6</c:f>
              <c:numCache>
                <c:formatCode>0</c:formatCode>
                <c:ptCount val="5"/>
                <c:pt idx="0">
                  <c:v>26</c:v>
                </c:pt>
                <c:pt idx="1">
                  <c:v>32.299999999999997</c:v>
                </c:pt>
                <c:pt idx="2">
                  <c:v>34.799999999999997</c:v>
                </c:pt>
                <c:pt idx="3">
                  <c:v>41.1</c:v>
                </c:pt>
                <c:pt idx="4">
                  <c:v>90.7</c:v>
                </c:pt>
              </c:numCache>
            </c:numRef>
          </c:val>
        </c:ser>
        <c:ser>
          <c:idx val="1"/>
          <c:order val="1"/>
          <c:tx>
            <c:strRef>
              <c:f>Sheet1!$C$1</c:f>
              <c:strCache>
                <c:ptCount val="1"/>
                <c:pt idx="0">
                  <c:v>Μη Ικανοποιητικές</c:v>
                </c:pt>
              </c:strCache>
            </c:strRef>
          </c:tx>
          <c:spPr>
            <a:solidFill>
              <a:srgbClr val="FF99CC"/>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Παρουσία των γυναικών στη βουλή</c:v>
                </c:pt>
                <c:pt idx="1">
                  <c:v>Συμμετοχή στην πολιτική σε επίπεδο τοπικής αυτοδιοίκησης</c:v>
                </c:pt>
                <c:pt idx="2">
                  <c:v>Διευθυντικές θέσεις στην εργασία</c:v>
                </c:pt>
                <c:pt idx="3">
                  <c:v>Παρουσία σε επαγγελματικά σώματα</c:v>
                </c:pt>
                <c:pt idx="4">
                  <c:v>Συμμετοχή σε εθελοντικές, Φιλανθρωπικές ή Μη Κυβερνητικές Οργανώσεις</c:v>
                </c:pt>
              </c:strCache>
            </c:strRef>
          </c:cat>
          <c:val>
            <c:numRef>
              <c:f>Sheet1!$C$2:$C$6</c:f>
              <c:numCache>
                <c:formatCode>0</c:formatCode>
                <c:ptCount val="5"/>
                <c:pt idx="0">
                  <c:v>67.3</c:v>
                </c:pt>
                <c:pt idx="1">
                  <c:v>63.1</c:v>
                </c:pt>
                <c:pt idx="2">
                  <c:v>60.2</c:v>
                </c:pt>
                <c:pt idx="3">
                  <c:v>43.6</c:v>
                </c:pt>
                <c:pt idx="4">
                  <c:v>5.3</c:v>
                </c:pt>
              </c:numCache>
            </c:numRef>
          </c:val>
        </c:ser>
        <c:ser>
          <c:idx val="2"/>
          <c:order val="2"/>
          <c:tx>
            <c:strRef>
              <c:f>Sheet1!$D$1</c:f>
              <c:strCache>
                <c:ptCount val="1"/>
                <c:pt idx="0">
                  <c:v>ΔΞ/ ΔΑ</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Παρουσία των γυναικών στη βουλή</c:v>
                </c:pt>
                <c:pt idx="1">
                  <c:v>Συμμετοχή στην πολιτική σε επίπεδο τοπικής αυτοδιοίκησης</c:v>
                </c:pt>
                <c:pt idx="2">
                  <c:v>Διευθυντικές θέσεις στην εργασία</c:v>
                </c:pt>
                <c:pt idx="3">
                  <c:v>Παρουσία σε επαγγελματικά σώματα</c:v>
                </c:pt>
                <c:pt idx="4">
                  <c:v>Συμμετοχή σε εθελοντικές, Φιλανθρωπικές ή Μη Κυβερνητικές Οργανώσεις</c:v>
                </c:pt>
              </c:strCache>
            </c:strRef>
          </c:cat>
          <c:val>
            <c:numRef>
              <c:f>Sheet1!$D$2:$D$6</c:f>
              <c:numCache>
                <c:formatCode>0</c:formatCode>
                <c:ptCount val="5"/>
                <c:pt idx="0">
                  <c:v>6.7</c:v>
                </c:pt>
                <c:pt idx="1">
                  <c:v>4.5999999999999996</c:v>
                </c:pt>
                <c:pt idx="2">
                  <c:v>5</c:v>
                </c:pt>
                <c:pt idx="3">
                  <c:v>15.3</c:v>
                </c:pt>
                <c:pt idx="4">
                  <c:v>4.0999999999999996</c:v>
                </c:pt>
              </c:numCache>
            </c:numRef>
          </c:val>
        </c:ser>
        <c:dLbls>
          <c:dLblPos val="ctr"/>
          <c:showLegendKey val="0"/>
          <c:showVal val="1"/>
          <c:showCatName val="0"/>
          <c:showSerName val="0"/>
          <c:showPercent val="0"/>
          <c:showBubbleSize val="0"/>
        </c:dLbls>
        <c:gapWidth val="150"/>
        <c:overlap val="100"/>
        <c:axId val="80995072"/>
        <c:axId val="80996608"/>
      </c:barChart>
      <c:catAx>
        <c:axId val="8099507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crossAx val="80996608"/>
        <c:crosses val="autoZero"/>
        <c:auto val="1"/>
        <c:lblAlgn val="ctr"/>
        <c:lblOffset val="100"/>
        <c:noMultiLvlLbl val="0"/>
      </c:catAx>
      <c:valAx>
        <c:axId val="80996608"/>
        <c:scaling>
          <c:orientation val="minMax"/>
          <c:max val="1"/>
          <c:min val="0"/>
        </c:scaling>
        <c:delete val="1"/>
        <c:axPos val="b"/>
        <c:numFmt formatCode="0%" sourceLinked="1"/>
        <c:majorTickMark val="out"/>
        <c:minorTickMark val="none"/>
        <c:tickLblPos val="nextTo"/>
        <c:crossAx val="80995072"/>
        <c:crosses val="autoZero"/>
        <c:crossBetween val="between"/>
        <c:majorUnit val="1"/>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sz="1400"/>
      </a:pPr>
      <a:endParaRPr lang="el-G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entury Schoolbook" pitchFamily="18" charset="0"/>
              </a:defRPr>
            </a:lvl1pPr>
          </a:lstStyle>
          <a:p>
            <a:pPr>
              <a:defRPr/>
            </a:pPr>
            <a:endParaRPr 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entury Schoolbook" pitchFamily="18" charset="0"/>
              </a:defRPr>
            </a:lvl1pPr>
          </a:lstStyle>
          <a:p>
            <a:pPr>
              <a:defRPr/>
            </a:pPr>
            <a:fld id="{2293CF9E-E60C-451B-B8E8-A15B547D378D}" type="datetimeFigureOut">
              <a:rPr lang="en-US"/>
              <a:pPr>
                <a:defRPr/>
              </a:pPr>
              <a:t>4/3/2018</a:t>
            </a:fld>
            <a:endParaRPr lang="en-US" dirty="0"/>
          </a:p>
        </p:txBody>
      </p:sp>
      <p:sp>
        <p:nvSpPr>
          <p:cNvPr id="686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entury Schoolbook" pitchFamily="18" charset="0"/>
              </a:defRPr>
            </a:lvl1pPr>
          </a:lstStyle>
          <a:p>
            <a:pPr>
              <a:defRPr/>
            </a:pPr>
            <a:endParaRPr 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entury Schoolbook" pitchFamily="18" charset="0"/>
              </a:defRPr>
            </a:lvl1pPr>
          </a:lstStyle>
          <a:p>
            <a:pPr>
              <a:defRPr/>
            </a:pPr>
            <a:fld id="{B53438A9-26DF-4988-B429-5E5904EF8E05}" type="slidenum">
              <a:rPr lang="en-US"/>
              <a:pPr>
                <a:defRPr/>
              </a:pPr>
              <a:t>‹#›</a:t>
            </a:fld>
            <a:endParaRPr lang="en-US" dirty="0"/>
          </a:p>
        </p:txBody>
      </p:sp>
    </p:spTree>
    <p:extLst>
      <p:ext uri="{BB962C8B-B14F-4D97-AF65-F5344CB8AC3E}">
        <p14:creationId xmlns:p14="http://schemas.microsoft.com/office/powerpoint/2010/main" val="156527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F6F5111-5163-42F4-987F-3F7A3C703909}" type="datetimeFigureOut">
              <a:rPr lang="el-GR"/>
              <a:pPr>
                <a:defRPr/>
              </a:pPr>
              <a:t>3/4/2018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52C7428-F1F3-4650-B0AD-48FA1B12F187}" type="slidenum">
              <a:rPr lang="en-US"/>
              <a:pPr>
                <a:defRPr/>
              </a:pPr>
              <a:t>‹#›</a:t>
            </a:fld>
            <a:endParaRPr lang="en-US" dirty="0"/>
          </a:p>
        </p:txBody>
      </p:sp>
    </p:spTree>
    <p:extLst>
      <p:ext uri="{BB962C8B-B14F-4D97-AF65-F5344CB8AC3E}">
        <p14:creationId xmlns:p14="http://schemas.microsoft.com/office/powerpoint/2010/main" val="35376918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42576213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10</a:t>
            </a:fld>
            <a:endParaRPr lang="en-US" dirty="0"/>
          </a:p>
        </p:txBody>
      </p:sp>
    </p:spTree>
    <p:extLst>
      <p:ext uri="{BB962C8B-B14F-4D97-AF65-F5344CB8AC3E}">
        <p14:creationId xmlns:p14="http://schemas.microsoft.com/office/powerpoint/2010/main" val="27931146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11</a:t>
            </a:fld>
            <a:endParaRPr lang="en-US" dirty="0"/>
          </a:p>
        </p:txBody>
      </p:sp>
    </p:spTree>
    <p:extLst>
      <p:ext uri="{BB962C8B-B14F-4D97-AF65-F5344CB8AC3E}">
        <p14:creationId xmlns:p14="http://schemas.microsoft.com/office/powerpoint/2010/main" val="1972234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12</a:t>
            </a:fld>
            <a:endParaRPr lang="en-US" dirty="0"/>
          </a:p>
        </p:txBody>
      </p:sp>
    </p:spTree>
    <p:extLst>
      <p:ext uri="{BB962C8B-B14F-4D97-AF65-F5344CB8AC3E}">
        <p14:creationId xmlns:p14="http://schemas.microsoft.com/office/powerpoint/2010/main" val="2601215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13</a:t>
            </a:fld>
            <a:endParaRPr lang="en-US" dirty="0"/>
          </a:p>
        </p:txBody>
      </p:sp>
    </p:spTree>
    <p:extLst>
      <p:ext uri="{BB962C8B-B14F-4D97-AF65-F5344CB8AC3E}">
        <p14:creationId xmlns:p14="http://schemas.microsoft.com/office/powerpoint/2010/main" val="6504651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14</a:t>
            </a:fld>
            <a:endParaRPr lang="en-US" dirty="0"/>
          </a:p>
        </p:txBody>
      </p:sp>
    </p:spTree>
    <p:extLst>
      <p:ext uri="{BB962C8B-B14F-4D97-AF65-F5344CB8AC3E}">
        <p14:creationId xmlns:p14="http://schemas.microsoft.com/office/powerpoint/2010/main" val="228219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15</a:t>
            </a:fld>
            <a:endParaRPr lang="en-US" dirty="0"/>
          </a:p>
        </p:txBody>
      </p:sp>
    </p:spTree>
    <p:extLst>
      <p:ext uri="{BB962C8B-B14F-4D97-AF65-F5344CB8AC3E}">
        <p14:creationId xmlns:p14="http://schemas.microsoft.com/office/powerpoint/2010/main" val="39240251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16</a:t>
            </a:fld>
            <a:endParaRPr lang="en-US" dirty="0"/>
          </a:p>
        </p:txBody>
      </p:sp>
    </p:spTree>
    <p:extLst>
      <p:ext uri="{BB962C8B-B14F-4D97-AF65-F5344CB8AC3E}">
        <p14:creationId xmlns:p14="http://schemas.microsoft.com/office/powerpoint/2010/main" val="749676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17</a:t>
            </a:fld>
            <a:endParaRPr lang="en-US" dirty="0"/>
          </a:p>
        </p:txBody>
      </p:sp>
    </p:spTree>
    <p:extLst>
      <p:ext uri="{BB962C8B-B14F-4D97-AF65-F5344CB8AC3E}">
        <p14:creationId xmlns:p14="http://schemas.microsoft.com/office/powerpoint/2010/main" val="32990985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18</a:t>
            </a:fld>
            <a:endParaRPr lang="en-US" dirty="0"/>
          </a:p>
        </p:txBody>
      </p:sp>
    </p:spTree>
    <p:extLst>
      <p:ext uri="{BB962C8B-B14F-4D97-AF65-F5344CB8AC3E}">
        <p14:creationId xmlns:p14="http://schemas.microsoft.com/office/powerpoint/2010/main" val="32826727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19</a:t>
            </a:fld>
            <a:endParaRPr lang="en-US" dirty="0"/>
          </a:p>
        </p:txBody>
      </p:sp>
    </p:spTree>
    <p:extLst>
      <p:ext uri="{BB962C8B-B14F-4D97-AF65-F5344CB8AC3E}">
        <p14:creationId xmlns:p14="http://schemas.microsoft.com/office/powerpoint/2010/main" val="5864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p:spPr>
      </p:sp>
      <p:sp>
        <p:nvSpPr>
          <p:cNvPr id="6246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5657512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20</a:t>
            </a:fld>
            <a:endParaRPr lang="en-US" dirty="0"/>
          </a:p>
        </p:txBody>
      </p:sp>
    </p:spTree>
    <p:extLst>
      <p:ext uri="{BB962C8B-B14F-4D97-AF65-F5344CB8AC3E}">
        <p14:creationId xmlns:p14="http://schemas.microsoft.com/office/powerpoint/2010/main" val="22021443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21</a:t>
            </a:fld>
            <a:endParaRPr lang="en-US" dirty="0"/>
          </a:p>
        </p:txBody>
      </p:sp>
    </p:spTree>
    <p:extLst>
      <p:ext uri="{BB962C8B-B14F-4D97-AF65-F5344CB8AC3E}">
        <p14:creationId xmlns:p14="http://schemas.microsoft.com/office/powerpoint/2010/main" val="28646441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22</a:t>
            </a:fld>
            <a:endParaRPr lang="en-US" dirty="0"/>
          </a:p>
        </p:txBody>
      </p:sp>
    </p:spTree>
    <p:extLst>
      <p:ext uri="{BB962C8B-B14F-4D97-AF65-F5344CB8AC3E}">
        <p14:creationId xmlns:p14="http://schemas.microsoft.com/office/powerpoint/2010/main" val="10641113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23</a:t>
            </a:fld>
            <a:endParaRPr lang="en-US" dirty="0"/>
          </a:p>
        </p:txBody>
      </p:sp>
    </p:spTree>
    <p:extLst>
      <p:ext uri="{BB962C8B-B14F-4D97-AF65-F5344CB8AC3E}">
        <p14:creationId xmlns:p14="http://schemas.microsoft.com/office/powerpoint/2010/main" val="36920922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24</a:t>
            </a:fld>
            <a:endParaRPr lang="en-US" dirty="0"/>
          </a:p>
        </p:txBody>
      </p:sp>
    </p:spTree>
    <p:extLst>
      <p:ext uri="{BB962C8B-B14F-4D97-AF65-F5344CB8AC3E}">
        <p14:creationId xmlns:p14="http://schemas.microsoft.com/office/powerpoint/2010/main" val="16527157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25</a:t>
            </a:fld>
            <a:endParaRPr lang="en-US" dirty="0"/>
          </a:p>
        </p:txBody>
      </p:sp>
    </p:spTree>
    <p:extLst>
      <p:ext uri="{BB962C8B-B14F-4D97-AF65-F5344CB8AC3E}">
        <p14:creationId xmlns:p14="http://schemas.microsoft.com/office/powerpoint/2010/main" val="35460909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26</a:t>
            </a:fld>
            <a:endParaRPr lang="en-US" dirty="0"/>
          </a:p>
        </p:txBody>
      </p:sp>
    </p:spTree>
    <p:extLst>
      <p:ext uri="{BB962C8B-B14F-4D97-AF65-F5344CB8AC3E}">
        <p14:creationId xmlns:p14="http://schemas.microsoft.com/office/powerpoint/2010/main" val="550599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27</a:t>
            </a:fld>
            <a:endParaRPr lang="en-US" dirty="0"/>
          </a:p>
        </p:txBody>
      </p:sp>
    </p:spTree>
    <p:extLst>
      <p:ext uri="{BB962C8B-B14F-4D97-AF65-F5344CB8AC3E}">
        <p14:creationId xmlns:p14="http://schemas.microsoft.com/office/powerpoint/2010/main" val="36582438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28</a:t>
            </a:fld>
            <a:endParaRPr lang="en-US" dirty="0"/>
          </a:p>
        </p:txBody>
      </p:sp>
    </p:spTree>
    <p:extLst>
      <p:ext uri="{BB962C8B-B14F-4D97-AF65-F5344CB8AC3E}">
        <p14:creationId xmlns:p14="http://schemas.microsoft.com/office/powerpoint/2010/main" val="37386393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29</a:t>
            </a:fld>
            <a:endParaRPr lang="en-US" dirty="0"/>
          </a:p>
        </p:txBody>
      </p:sp>
    </p:spTree>
    <p:extLst>
      <p:ext uri="{BB962C8B-B14F-4D97-AF65-F5344CB8AC3E}">
        <p14:creationId xmlns:p14="http://schemas.microsoft.com/office/powerpoint/2010/main" val="2402583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p:spPr>
      </p:sp>
      <p:sp>
        <p:nvSpPr>
          <p:cNvPr id="6246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41933975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30</a:t>
            </a:fld>
            <a:endParaRPr lang="en-US" dirty="0"/>
          </a:p>
        </p:txBody>
      </p:sp>
    </p:spTree>
    <p:extLst>
      <p:ext uri="{BB962C8B-B14F-4D97-AF65-F5344CB8AC3E}">
        <p14:creationId xmlns:p14="http://schemas.microsoft.com/office/powerpoint/2010/main" val="21469611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31</a:t>
            </a:fld>
            <a:endParaRPr lang="en-US" dirty="0"/>
          </a:p>
        </p:txBody>
      </p:sp>
    </p:spTree>
    <p:extLst>
      <p:ext uri="{BB962C8B-B14F-4D97-AF65-F5344CB8AC3E}">
        <p14:creationId xmlns:p14="http://schemas.microsoft.com/office/powerpoint/2010/main" val="387661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p:spPr>
      </p:sp>
      <p:sp>
        <p:nvSpPr>
          <p:cNvPr id="6246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2814772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p:spPr>
      </p:sp>
      <p:sp>
        <p:nvSpPr>
          <p:cNvPr id="6246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088753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6</a:t>
            </a:fld>
            <a:endParaRPr lang="en-US" dirty="0"/>
          </a:p>
        </p:txBody>
      </p:sp>
    </p:spTree>
    <p:extLst>
      <p:ext uri="{BB962C8B-B14F-4D97-AF65-F5344CB8AC3E}">
        <p14:creationId xmlns:p14="http://schemas.microsoft.com/office/powerpoint/2010/main" val="2388027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7</a:t>
            </a:fld>
            <a:endParaRPr lang="en-US" dirty="0"/>
          </a:p>
        </p:txBody>
      </p:sp>
    </p:spTree>
    <p:extLst>
      <p:ext uri="{BB962C8B-B14F-4D97-AF65-F5344CB8AC3E}">
        <p14:creationId xmlns:p14="http://schemas.microsoft.com/office/powerpoint/2010/main" val="1801307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8</a:t>
            </a:fld>
            <a:endParaRPr lang="en-US" dirty="0"/>
          </a:p>
        </p:txBody>
      </p:sp>
    </p:spTree>
    <p:extLst>
      <p:ext uri="{BB962C8B-B14F-4D97-AF65-F5344CB8AC3E}">
        <p14:creationId xmlns:p14="http://schemas.microsoft.com/office/powerpoint/2010/main" val="995923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52C7428-F1F3-4650-B0AD-48FA1B12F187}" type="slidenum">
              <a:rPr lang="en-US" smtClean="0"/>
              <a:pPr>
                <a:defRPr/>
              </a:pPr>
              <a:t>9</a:t>
            </a:fld>
            <a:endParaRPr lang="en-US" dirty="0"/>
          </a:p>
        </p:txBody>
      </p:sp>
    </p:spTree>
    <p:extLst>
      <p:ext uri="{BB962C8B-B14F-4D97-AF65-F5344CB8AC3E}">
        <p14:creationId xmlns:p14="http://schemas.microsoft.com/office/powerpoint/2010/main" val="2299061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dirty="0" smtClean="0"/>
              <a:t>Click to edit Master title style</a:t>
            </a:r>
            <a:endParaRPr lang="en-US" dirty="0"/>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22"/>
          <p:cNvSpPr>
            <a:spLocks noGrp="1"/>
          </p:cNvSpPr>
          <p:nvPr>
            <p:ph type="sldNum" sz="quarter" idx="12"/>
          </p:nvPr>
        </p:nvSpPr>
        <p:spPr/>
        <p:txBody>
          <a:bodyPr/>
          <a:lstStyle>
            <a:lvl1pPr>
              <a:defRPr/>
            </a:lvl1pPr>
          </a:lstStyle>
          <a:p>
            <a:pPr>
              <a:defRPr/>
            </a:pPr>
            <a:fld id="{4C360C23-B617-4D4D-9ED3-510D8A3ABA7E}" type="slidenum">
              <a:rPr lang="en-US"/>
              <a:pPr>
                <a:defRPr/>
              </a:pPr>
              <a:t>‹#›</a:t>
            </a:fld>
            <a:endParaRPr lang="en-US" dirty="0"/>
          </a:p>
        </p:txBody>
      </p:sp>
      <p:sp>
        <p:nvSpPr>
          <p:cNvPr id="8" name="Footer Placeholder 9"/>
          <p:cNvSpPr>
            <a:spLocks noGrp="1"/>
          </p:cNvSpPr>
          <p:nvPr>
            <p:ph type="ftr" sz="quarter" idx="13"/>
          </p:nvPr>
        </p:nvSpPr>
        <p:spPr>
          <a:xfrm>
            <a:off x="1981200" y="6492875"/>
            <a:ext cx="4800600" cy="365125"/>
          </a:xfrm>
          <a:prstGeom prst="rect">
            <a:avLst/>
          </a:prstGeom>
        </p:spPr>
        <p:txBody>
          <a:bodyPr/>
          <a:lstStyle>
            <a:lvl1pPr algn="ctr">
              <a:defRPr sz="1000" i="1">
                <a:solidFill>
                  <a:schemeClr val="accent1">
                    <a:lumMod val="50000"/>
                  </a:schemeClr>
                </a:solidFill>
              </a:defRPr>
            </a:lvl1pPr>
          </a:lstStyle>
          <a:p>
            <a:pPr>
              <a:defRPr/>
            </a:pPr>
            <a:endParaRPr lang="en-US" dirty="0"/>
          </a:p>
        </p:txBody>
      </p:sp>
      <p:sp>
        <p:nvSpPr>
          <p:cNvPr id="9" name="Date Placeholder 6"/>
          <p:cNvSpPr>
            <a:spLocks noGrp="1"/>
          </p:cNvSpPr>
          <p:nvPr>
            <p:ph type="dt" sz="half" idx="10"/>
          </p:nvPr>
        </p:nvSpPr>
        <p:spPr>
          <a:xfrm>
            <a:off x="6096000" y="6479463"/>
            <a:ext cx="2011363" cy="381000"/>
          </a:xfrm>
          <a:prstGeom prst="rect">
            <a:avLst/>
          </a:prstGeom>
        </p:spPr>
        <p:txBody>
          <a:bodyPr/>
          <a:lstStyle>
            <a:lvl1pPr algn="ctr">
              <a:defRPr sz="1100" b="0">
                <a:solidFill>
                  <a:schemeClr val="accent1">
                    <a:lumMod val="50000"/>
                  </a:schemeClr>
                </a:solidFill>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22"/>
          <p:cNvSpPr>
            <a:spLocks noGrp="1"/>
          </p:cNvSpPr>
          <p:nvPr>
            <p:ph type="sldNum" sz="quarter" idx="12"/>
          </p:nvPr>
        </p:nvSpPr>
        <p:spPr/>
        <p:txBody>
          <a:bodyPr/>
          <a:lstStyle>
            <a:lvl1pPr>
              <a:defRPr/>
            </a:lvl1pPr>
          </a:lstStyle>
          <a:p>
            <a:pPr>
              <a:defRPr/>
            </a:pPr>
            <a:fld id="{345DAF2A-9D68-4CC6-ACE2-AE19B10CD274}" type="slidenum">
              <a:rPr lang="en-US"/>
              <a:pPr>
                <a:defRPr/>
              </a:pPr>
              <a:t>‹#›</a:t>
            </a:fld>
            <a:endParaRPr lang="en-US" dirty="0"/>
          </a:p>
        </p:txBody>
      </p:sp>
      <p:sp>
        <p:nvSpPr>
          <p:cNvPr id="8" name="Footer Placeholder 9"/>
          <p:cNvSpPr>
            <a:spLocks noGrp="1"/>
          </p:cNvSpPr>
          <p:nvPr>
            <p:ph type="ftr" sz="quarter" idx="13"/>
          </p:nvPr>
        </p:nvSpPr>
        <p:spPr>
          <a:xfrm>
            <a:off x="1981200" y="6492875"/>
            <a:ext cx="4800600" cy="365125"/>
          </a:xfrm>
          <a:prstGeom prst="rect">
            <a:avLst/>
          </a:prstGeom>
        </p:spPr>
        <p:txBody>
          <a:bodyPr/>
          <a:lstStyle>
            <a:lvl1pPr algn="ctr">
              <a:defRPr sz="1000" i="1">
                <a:solidFill>
                  <a:schemeClr val="accent1">
                    <a:lumMod val="50000"/>
                  </a:schemeClr>
                </a:solidFill>
              </a:defRPr>
            </a:lvl1pPr>
          </a:lstStyle>
          <a:p>
            <a:pPr>
              <a:defRPr/>
            </a:pPr>
            <a:endParaRPr lang="en-US" dirty="0"/>
          </a:p>
        </p:txBody>
      </p:sp>
      <p:sp>
        <p:nvSpPr>
          <p:cNvPr id="9" name="Date Placeholder 6"/>
          <p:cNvSpPr>
            <a:spLocks noGrp="1"/>
          </p:cNvSpPr>
          <p:nvPr>
            <p:ph type="dt" sz="half" idx="10"/>
          </p:nvPr>
        </p:nvSpPr>
        <p:spPr>
          <a:xfrm>
            <a:off x="6096000" y="6479463"/>
            <a:ext cx="2011363" cy="381000"/>
          </a:xfrm>
          <a:prstGeom prst="rect">
            <a:avLst/>
          </a:prstGeom>
        </p:spPr>
        <p:txBody>
          <a:bodyPr/>
          <a:lstStyle>
            <a:lvl1pPr algn="ctr">
              <a:defRPr sz="1100" b="0">
                <a:solidFill>
                  <a:schemeClr val="accent1">
                    <a:lumMod val="50000"/>
                  </a:schemeClr>
                </a:solidFill>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153400" cy="792162"/>
          </a:xfrm>
        </p:spPr>
        <p:txBody>
          <a:bodyPr/>
          <a:lstStyle>
            <a:lvl1pPr>
              <a:defRPr sz="2800" b="1"/>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381000" y="1295400"/>
            <a:ext cx="8153400" cy="4953000"/>
          </a:xfrm>
        </p:spPr>
        <p:txBody>
          <a:bodyPr/>
          <a:lstStyle>
            <a:lvl1pPr>
              <a:defRPr sz="1600"/>
            </a:lvl1pPr>
            <a:lvl2pPr>
              <a:defRPr sz="14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6"/>
          <p:cNvSpPr>
            <a:spLocks noGrp="1"/>
          </p:cNvSpPr>
          <p:nvPr>
            <p:ph type="dt" sz="half" idx="10"/>
          </p:nvPr>
        </p:nvSpPr>
        <p:spPr>
          <a:xfrm>
            <a:off x="6096000" y="6479463"/>
            <a:ext cx="2011363" cy="381000"/>
          </a:xfrm>
          <a:prstGeom prst="rect">
            <a:avLst/>
          </a:prstGeom>
        </p:spPr>
        <p:txBody>
          <a:bodyPr/>
          <a:lstStyle>
            <a:lvl1pPr algn="ctr">
              <a:defRPr sz="1100" b="0">
                <a:solidFill>
                  <a:schemeClr val="accent1">
                    <a:lumMod val="50000"/>
                  </a:schemeClr>
                </a:solidFill>
              </a:defRPr>
            </a:lvl1pPr>
          </a:lstStyle>
          <a:p>
            <a:pPr>
              <a:defRPr/>
            </a:pPr>
            <a:endParaRPr lang="en-US" dirty="0"/>
          </a:p>
        </p:txBody>
      </p:sp>
      <p:sp>
        <p:nvSpPr>
          <p:cNvPr id="6"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a:t>
            </a:fld>
            <a:endParaRPr lang="en-US" dirty="0"/>
          </a:p>
        </p:txBody>
      </p:sp>
      <p:sp>
        <p:nvSpPr>
          <p:cNvPr id="7" name="Footer Placeholder 9"/>
          <p:cNvSpPr>
            <a:spLocks noGrp="1"/>
          </p:cNvSpPr>
          <p:nvPr>
            <p:ph type="ftr" sz="quarter" idx="12"/>
          </p:nvPr>
        </p:nvSpPr>
        <p:spPr>
          <a:xfrm>
            <a:off x="1981200" y="6492875"/>
            <a:ext cx="4800600" cy="365125"/>
          </a:xfrm>
          <a:prstGeom prst="rect">
            <a:avLst/>
          </a:prstGeom>
        </p:spPr>
        <p:txBody>
          <a:bodyPr/>
          <a:lstStyle>
            <a:lvl1pPr algn="ctr">
              <a:defRPr sz="1000" i="1">
                <a:solidFill>
                  <a:schemeClr val="accent1">
                    <a:lumMod val="50000"/>
                  </a:schemeClr>
                </a:solidFill>
              </a:defRPr>
            </a:lvl1pPr>
          </a:lstStyle>
          <a:p>
            <a:pPr>
              <a:defRPr/>
            </a:pPr>
            <a:endParaRPr lang="en-US" dirty="0"/>
          </a:p>
        </p:txBody>
      </p:sp>
      <p:pic>
        <p:nvPicPr>
          <p:cNvPr id="9" name="Picture 8"/>
          <p:cNvPicPr/>
          <p:nvPr userDrawn="1"/>
        </p:nvPicPr>
        <p:blipFill>
          <a:blip r:embed="rId2" cstate="print"/>
          <a:srcRect/>
          <a:stretch>
            <a:fillRect/>
          </a:stretch>
        </p:blipFill>
        <p:spPr bwMode="auto">
          <a:xfrm>
            <a:off x="395536" y="6493008"/>
            <a:ext cx="1404308" cy="285532"/>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a:prstGeom prst="rect">
            <a:avLst/>
          </a:prstGeom>
        </p:spPr>
        <p:txBody>
          <a:bodyPr/>
          <a:lstStyle>
            <a:lvl1pPr>
              <a:defRPr/>
            </a:lvl1pPr>
          </a:lstStyle>
          <a:p>
            <a:pPr>
              <a:defRPr/>
            </a:pPr>
            <a:endParaRPr lang="en-US"/>
          </a:p>
        </p:txBody>
      </p:sp>
      <p:sp>
        <p:nvSpPr>
          <p:cNvPr id="21" name="Footer Placeholder 4"/>
          <p:cNvSpPr>
            <a:spLocks noGrp="1"/>
          </p:cNvSpPr>
          <p:nvPr>
            <p:ph type="ftr" sz="quarter" idx="11"/>
          </p:nvPr>
        </p:nvSpPr>
        <p:spPr bwMode="auto">
          <a:xfrm rot="5400000">
            <a:off x="7077076" y="4178300"/>
            <a:ext cx="3657600" cy="384175"/>
          </a:xfrm>
          <a:prstGeom prst="rect">
            <a:avLst/>
          </a:prstGeo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C8AFF332-54CF-4B97-8AF9-294DE288A199}"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924800" cy="1143000"/>
          </a:xfrm>
        </p:spPr>
        <p:txBody>
          <a:bodyPr/>
          <a:lstStyle>
            <a:lvl1pPr>
              <a:defRPr sz="2800"/>
            </a:lvl1pPr>
          </a:lstStyle>
          <a:p>
            <a:r>
              <a:rPr lang="en-US" dirty="0" smtClean="0"/>
              <a:t>Click to edit Master title style</a:t>
            </a:r>
            <a:endParaRPr lang="en-US" dirty="0"/>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22"/>
          <p:cNvSpPr>
            <a:spLocks noGrp="1"/>
          </p:cNvSpPr>
          <p:nvPr>
            <p:ph type="sldNum" sz="quarter" idx="12"/>
          </p:nvPr>
        </p:nvSpPr>
        <p:spPr/>
        <p:txBody>
          <a:bodyPr/>
          <a:lstStyle>
            <a:lvl1pPr>
              <a:defRPr/>
            </a:lvl1pPr>
          </a:lstStyle>
          <a:p>
            <a:pPr>
              <a:defRPr/>
            </a:pPr>
            <a:fld id="{D5BFD893-A196-408B-BB72-0EA6F659F536}" type="slidenum">
              <a:rPr lang="en-US"/>
              <a:pPr>
                <a:defRPr/>
              </a:pPr>
              <a:t>‹#›</a:t>
            </a:fld>
            <a:endParaRPr lang="en-US" dirty="0"/>
          </a:p>
        </p:txBody>
      </p:sp>
      <p:sp>
        <p:nvSpPr>
          <p:cNvPr id="12" name="Footer Placeholder 9"/>
          <p:cNvSpPr>
            <a:spLocks noGrp="1"/>
          </p:cNvSpPr>
          <p:nvPr>
            <p:ph type="ftr" sz="quarter" idx="13"/>
          </p:nvPr>
        </p:nvSpPr>
        <p:spPr>
          <a:xfrm>
            <a:off x="1981200" y="6492875"/>
            <a:ext cx="4800600" cy="365125"/>
          </a:xfrm>
          <a:prstGeom prst="rect">
            <a:avLst/>
          </a:prstGeom>
        </p:spPr>
        <p:txBody>
          <a:bodyPr/>
          <a:lstStyle>
            <a:lvl1pPr algn="ctr">
              <a:defRPr sz="1000" i="1">
                <a:solidFill>
                  <a:schemeClr val="accent1">
                    <a:lumMod val="50000"/>
                  </a:schemeClr>
                </a:solidFill>
              </a:defRPr>
            </a:lvl1pPr>
          </a:lstStyle>
          <a:p>
            <a:pPr>
              <a:defRPr/>
            </a:pPr>
            <a:endParaRPr lang="en-US" dirty="0"/>
          </a:p>
        </p:txBody>
      </p:sp>
      <p:sp>
        <p:nvSpPr>
          <p:cNvPr id="13" name="Date Placeholder 6"/>
          <p:cNvSpPr>
            <a:spLocks noGrp="1"/>
          </p:cNvSpPr>
          <p:nvPr>
            <p:ph type="dt" sz="half" idx="10"/>
          </p:nvPr>
        </p:nvSpPr>
        <p:spPr>
          <a:xfrm>
            <a:off x="6096000" y="6479463"/>
            <a:ext cx="2011363" cy="381000"/>
          </a:xfrm>
          <a:prstGeom prst="rect">
            <a:avLst/>
          </a:prstGeom>
        </p:spPr>
        <p:txBody>
          <a:bodyPr/>
          <a:lstStyle>
            <a:lvl1pPr algn="ctr">
              <a:defRPr sz="1100" b="0">
                <a:solidFill>
                  <a:schemeClr val="accent1">
                    <a:lumMod val="50000"/>
                  </a:schemeClr>
                </a:solidFill>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543800" cy="1143000"/>
          </a:xfrm>
        </p:spPr>
        <p:txBody>
          <a:bodyPr/>
          <a:lstStyle>
            <a:lvl1pPr>
              <a:defRPr sz="2800"/>
            </a:lvl1pPr>
          </a:lstStyle>
          <a:p>
            <a:r>
              <a:rPr lang="en-US" dirty="0" smtClean="0"/>
              <a:t>Click to edit Master title style</a:t>
            </a:r>
            <a:endParaRPr lang="en-US" dirty="0"/>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9" name="Slide Number Placeholder 22"/>
          <p:cNvSpPr>
            <a:spLocks noGrp="1"/>
          </p:cNvSpPr>
          <p:nvPr>
            <p:ph type="sldNum" sz="quarter" idx="12"/>
          </p:nvPr>
        </p:nvSpPr>
        <p:spPr/>
        <p:txBody>
          <a:bodyPr/>
          <a:lstStyle>
            <a:lvl1pPr>
              <a:defRPr/>
            </a:lvl1pPr>
          </a:lstStyle>
          <a:p>
            <a:pPr>
              <a:defRPr/>
            </a:pPr>
            <a:fld id="{2286EF67-A360-4B94-B56C-BCE6B2C48A6E}" type="slidenum">
              <a:rPr lang="en-US"/>
              <a:pPr>
                <a:defRPr/>
              </a:pPr>
              <a:t>‹#›</a:t>
            </a:fld>
            <a:endParaRPr lang="en-US" dirty="0"/>
          </a:p>
        </p:txBody>
      </p:sp>
      <p:sp>
        <p:nvSpPr>
          <p:cNvPr id="15" name="Footer Placeholder 9"/>
          <p:cNvSpPr>
            <a:spLocks noGrp="1"/>
          </p:cNvSpPr>
          <p:nvPr>
            <p:ph type="ftr" sz="quarter" idx="13"/>
          </p:nvPr>
        </p:nvSpPr>
        <p:spPr>
          <a:xfrm>
            <a:off x="1981200" y="6492875"/>
            <a:ext cx="4800600" cy="365125"/>
          </a:xfrm>
          <a:prstGeom prst="rect">
            <a:avLst/>
          </a:prstGeom>
        </p:spPr>
        <p:txBody>
          <a:bodyPr/>
          <a:lstStyle>
            <a:lvl1pPr algn="ctr">
              <a:defRPr sz="1000" i="1">
                <a:solidFill>
                  <a:schemeClr val="accent1">
                    <a:lumMod val="50000"/>
                  </a:schemeClr>
                </a:solidFill>
              </a:defRPr>
            </a:lvl1pPr>
          </a:lstStyle>
          <a:p>
            <a:pPr>
              <a:defRPr/>
            </a:pPr>
            <a:endParaRPr lang="en-US" dirty="0"/>
          </a:p>
        </p:txBody>
      </p:sp>
      <p:sp>
        <p:nvSpPr>
          <p:cNvPr id="16" name="Date Placeholder 6"/>
          <p:cNvSpPr>
            <a:spLocks noGrp="1"/>
          </p:cNvSpPr>
          <p:nvPr>
            <p:ph type="dt" sz="half" idx="10"/>
          </p:nvPr>
        </p:nvSpPr>
        <p:spPr>
          <a:xfrm>
            <a:off x="6096000" y="6479463"/>
            <a:ext cx="2011363" cy="381000"/>
          </a:xfrm>
          <a:prstGeom prst="rect">
            <a:avLst/>
          </a:prstGeom>
        </p:spPr>
        <p:txBody>
          <a:bodyPr/>
          <a:lstStyle>
            <a:lvl1pPr algn="ctr">
              <a:defRPr sz="1100" b="0">
                <a:solidFill>
                  <a:schemeClr val="accent1">
                    <a:lumMod val="50000"/>
                  </a:schemeClr>
                </a:solidFill>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smtClean="0"/>
              <a:t>Click to edit Master title style</a:t>
            </a:r>
            <a:endParaRPr lang="en-US" dirty="0"/>
          </a:p>
        </p:txBody>
      </p:sp>
      <p:sp>
        <p:nvSpPr>
          <p:cNvPr id="5" name="Slide Number Placeholder 6"/>
          <p:cNvSpPr>
            <a:spLocks noGrp="1"/>
          </p:cNvSpPr>
          <p:nvPr>
            <p:ph type="sldNum" sz="quarter" idx="11"/>
          </p:nvPr>
        </p:nvSpPr>
        <p:spPr/>
        <p:txBody>
          <a:bodyPr rtlCol="0"/>
          <a:lstStyle>
            <a:lvl1pPr>
              <a:defRPr/>
            </a:lvl1pPr>
          </a:lstStyle>
          <a:p>
            <a:pPr>
              <a:defRPr/>
            </a:pPr>
            <a:fld id="{CE94277C-3604-447B-9101-EC5B037C149D}" type="slidenum">
              <a:rPr lang="en-US"/>
              <a:pPr>
                <a:defRPr/>
              </a:pPr>
              <a:t>‹#›</a:t>
            </a:fld>
            <a:endParaRPr lang="en-US" dirty="0"/>
          </a:p>
        </p:txBody>
      </p:sp>
      <p:sp>
        <p:nvSpPr>
          <p:cNvPr id="8" name="Footer Placeholder 9"/>
          <p:cNvSpPr>
            <a:spLocks noGrp="1"/>
          </p:cNvSpPr>
          <p:nvPr>
            <p:ph type="ftr" sz="quarter" idx="12"/>
          </p:nvPr>
        </p:nvSpPr>
        <p:spPr>
          <a:xfrm>
            <a:off x="1981200" y="6492875"/>
            <a:ext cx="4800600" cy="365125"/>
          </a:xfrm>
          <a:prstGeom prst="rect">
            <a:avLst/>
          </a:prstGeom>
        </p:spPr>
        <p:txBody>
          <a:bodyPr/>
          <a:lstStyle>
            <a:lvl1pPr algn="ctr">
              <a:defRPr sz="1000" i="1">
                <a:solidFill>
                  <a:schemeClr val="accent1">
                    <a:lumMod val="50000"/>
                  </a:schemeClr>
                </a:solidFill>
              </a:defRPr>
            </a:lvl1pPr>
          </a:lstStyle>
          <a:p>
            <a:pPr>
              <a:defRPr/>
            </a:pPr>
            <a:endParaRPr lang="en-US" dirty="0"/>
          </a:p>
        </p:txBody>
      </p:sp>
      <p:sp>
        <p:nvSpPr>
          <p:cNvPr id="9" name="Date Placeholder 6"/>
          <p:cNvSpPr>
            <a:spLocks noGrp="1"/>
          </p:cNvSpPr>
          <p:nvPr>
            <p:ph type="dt" sz="half" idx="10"/>
          </p:nvPr>
        </p:nvSpPr>
        <p:spPr>
          <a:xfrm>
            <a:off x="6096000" y="6479463"/>
            <a:ext cx="2011363" cy="381000"/>
          </a:xfrm>
          <a:prstGeom prst="rect">
            <a:avLst/>
          </a:prstGeom>
        </p:spPr>
        <p:txBody>
          <a:bodyPr/>
          <a:lstStyle>
            <a:lvl1pPr algn="ctr">
              <a:defRPr sz="1100" b="0">
                <a:solidFill>
                  <a:schemeClr val="accent1">
                    <a:lumMod val="50000"/>
                  </a:schemeClr>
                </a:solidFill>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22"/>
          <p:cNvSpPr>
            <a:spLocks noGrp="1"/>
          </p:cNvSpPr>
          <p:nvPr>
            <p:ph type="sldNum" sz="quarter" idx="12"/>
          </p:nvPr>
        </p:nvSpPr>
        <p:spPr/>
        <p:txBody>
          <a:bodyPr/>
          <a:lstStyle>
            <a:lvl1pPr>
              <a:defRPr/>
            </a:lvl1pPr>
          </a:lstStyle>
          <a:p>
            <a:pPr>
              <a:defRPr/>
            </a:pPr>
            <a:fld id="{F260CED5-37CB-4F74-B76E-DEAF6E0804A3}" type="slidenum">
              <a:rPr lang="en-US"/>
              <a:pPr>
                <a:defRPr/>
              </a:pPr>
              <a:t>‹#›</a:t>
            </a:fld>
            <a:endParaRPr lang="en-US" dirty="0"/>
          </a:p>
        </p:txBody>
      </p:sp>
      <p:sp>
        <p:nvSpPr>
          <p:cNvPr id="6" name="Footer Placeholder 9"/>
          <p:cNvSpPr>
            <a:spLocks noGrp="1"/>
          </p:cNvSpPr>
          <p:nvPr>
            <p:ph type="ftr" sz="quarter" idx="13"/>
          </p:nvPr>
        </p:nvSpPr>
        <p:spPr>
          <a:xfrm>
            <a:off x="1981200" y="6492875"/>
            <a:ext cx="4800600" cy="365125"/>
          </a:xfrm>
          <a:prstGeom prst="rect">
            <a:avLst/>
          </a:prstGeom>
        </p:spPr>
        <p:txBody>
          <a:bodyPr/>
          <a:lstStyle>
            <a:lvl1pPr algn="ctr">
              <a:defRPr sz="1000" i="1">
                <a:solidFill>
                  <a:schemeClr val="accent1">
                    <a:lumMod val="50000"/>
                  </a:schemeClr>
                </a:solidFill>
              </a:defRPr>
            </a:lvl1pPr>
          </a:lstStyle>
          <a:p>
            <a:pPr>
              <a:defRPr/>
            </a:pPr>
            <a:endParaRPr lang="en-US" dirty="0"/>
          </a:p>
        </p:txBody>
      </p:sp>
      <p:sp>
        <p:nvSpPr>
          <p:cNvPr id="7" name="Date Placeholder 6"/>
          <p:cNvSpPr>
            <a:spLocks noGrp="1"/>
          </p:cNvSpPr>
          <p:nvPr>
            <p:ph type="dt" sz="half" idx="10"/>
          </p:nvPr>
        </p:nvSpPr>
        <p:spPr>
          <a:xfrm>
            <a:off x="6096000" y="6479463"/>
            <a:ext cx="2011363" cy="381000"/>
          </a:xfrm>
          <a:prstGeom prst="rect">
            <a:avLst/>
          </a:prstGeom>
        </p:spPr>
        <p:txBody>
          <a:bodyPr/>
          <a:lstStyle>
            <a:lvl1pPr algn="ctr">
              <a:defRPr sz="1100" b="0">
                <a:solidFill>
                  <a:schemeClr val="accent1">
                    <a:lumMod val="50000"/>
                  </a:schemeClr>
                </a:solidFill>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569E12C6-0CC7-4B16-B7DF-22625467FE3D}" type="slidenum">
              <a:rPr lang="en-US"/>
              <a:pPr>
                <a:defRPr/>
              </a:pPr>
              <a:t>‹#›</a:t>
            </a:fld>
            <a:endParaRPr lang="en-US" dirty="0"/>
          </a:p>
        </p:txBody>
      </p:sp>
      <p:sp>
        <p:nvSpPr>
          <p:cNvPr id="16" name="Footer Placeholder 9"/>
          <p:cNvSpPr>
            <a:spLocks noGrp="1"/>
          </p:cNvSpPr>
          <p:nvPr>
            <p:ph type="ftr" sz="quarter" idx="12"/>
          </p:nvPr>
        </p:nvSpPr>
        <p:spPr>
          <a:xfrm>
            <a:off x="1981200" y="6492875"/>
            <a:ext cx="4800600" cy="365125"/>
          </a:xfrm>
          <a:prstGeom prst="rect">
            <a:avLst/>
          </a:prstGeom>
        </p:spPr>
        <p:txBody>
          <a:bodyPr/>
          <a:lstStyle>
            <a:lvl1pPr algn="ctr">
              <a:defRPr sz="1000" i="1">
                <a:solidFill>
                  <a:schemeClr val="accent1">
                    <a:lumMod val="50000"/>
                  </a:schemeClr>
                </a:solidFill>
              </a:defRPr>
            </a:lvl1pPr>
          </a:lstStyle>
          <a:p>
            <a:pPr>
              <a:defRPr/>
            </a:pPr>
            <a:endParaRPr lang="en-US" dirty="0"/>
          </a:p>
        </p:txBody>
      </p:sp>
      <p:sp>
        <p:nvSpPr>
          <p:cNvPr id="17" name="Date Placeholder 6"/>
          <p:cNvSpPr>
            <a:spLocks noGrp="1"/>
          </p:cNvSpPr>
          <p:nvPr>
            <p:ph type="dt" sz="half" idx="10"/>
          </p:nvPr>
        </p:nvSpPr>
        <p:spPr>
          <a:xfrm>
            <a:off x="6096000" y="6479463"/>
            <a:ext cx="2011363" cy="381000"/>
          </a:xfrm>
          <a:prstGeom prst="rect">
            <a:avLst/>
          </a:prstGeom>
        </p:spPr>
        <p:txBody>
          <a:bodyPr/>
          <a:lstStyle>
            <a:lvl1pPr algn="ctr">
              <a:defRPr sz="1100" b="0">
                <a:solidFill>
                  <a:schemeClr val="accent1">
                    <a:lumMod val="50000"/>
                  </a:schemeClr>
                </a:solidFill>
              </a:defRPr>
            </a:lvl1pPr>
          </a:lstStyle>
          <a:p>
            <a:pPr>
              <a:defRPr/>
            </a:pP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3" name="Slide Number Placeholder 17"/>
          <p:cNvSpPr>
            <a:spLocks noGrp="1"/>
          </p:cNvSpPr>
          <p:nvPr>
            <p:ph type="sldNum" sz="quarter" idx="11"/>
          </p:nvPr>
        </p:nvSpPr>
        <p:spPr/>
        <p:txBody>
          <a:bodyPr rtlCol="0"/>
          <a:lstStyle>
            <a:lvl1pPr>
              <a:defRPr/>
            </a:lvl1pPr>
          </a:lstStyle>
          <a:p>
            <a:pPr>
              <a:defRPr/>
            </a:pPr>
            <a:fld id="{863346F7-825F-45A3-B4F7-7877E09CAD64}" type="slidenum">
              <a:rPr lang="en-US"/>
              <a:pPr>
                <a:defRPr/>
              </a:pPr>
              <a:t>‹#›</a:t>
            </a:fld>
            <a:endParaRPr lang="en-US" dirty="0"/>
          </a:p>
        </p:txBody>
      </p:sp>
      <p:sp>
        <p:nvSpPr>
          <p:cNvPr id="16" name="Footer Placeholder 9"/>
          <p:cNvSpPr>
            <a:spLocks noGrp="1"/>
          </p:cNvSpPr>
          <p:nvPr>
            <p:ph type="ftr" sz="quarter" idx="12"/>
          </p:nvPr>
        </p:nvSpPr>
        <p:spPr>
          <a:xfrm>
            <a:off x="1981200" y="6492875"/>
            <a:ext cx="4800600" cy="365125"/>
          </a:xfrm>
          <a:prstGeom prst="rect">
            <a:avLst/>
          </a:prstGeom>
        </p:spPr>
        <p:txBody>
          <a:bodyPr/>
          <a:lstStyle>
            <a:lvl1pPr algn="ctr">
              <a:defRPr sz="1000" i="1">
                <a:solidFill>
                  <a:schemeClr val="accent1">
                    <a:lumMod val="50000"/>
                  </a:schemeClr>
                </a:solidFill>
              </a:defRPr>
            </a:lvl1pPr>
          </a:lstStyle>
          <a:p>
            <a:pPr>
              <a:defRPr/>
            </a:pPr>
            <a:endParaRPr lang="en-US" dirty="0"/>
          </a:p>
        </p:txBody>
      </p:sp>
      <p:sp>
        <p:nvSpPr>
          <p:cNvPr id="17" name="Date Placeholder 6"/>
          <p:cNvSpPr>
            <a:spLocks noGrp="1"/>
          </p:cNvSpPr>
          <p:nvPr>
            <p:ph type="dt" sz="half" idx="10"/>
          </p:nvPr>
        </p:nvSpPr>
        <p:spPr>
          <a:xfrm>
            <a:off x="6096000" y="6479463"/>
            <a:ext cx="2011363" cy="381000"/>
          </a:xfrm>
          <a:prstGeom prst="rect">
            <a:avLst/>
          </a:prstGeom>
        </p:spPr>
        <p:txBody>
          <a:bodyPr/>
          <a:lstStyle>
            <a:lvl1pPr algn="ctr">
              <a:defRPr sz="1100" b="0">
                <a:solidFill>
                  <a:schemeClr val="accent1">
                    <a:lumMod val="50000"/>
                  </a:schemeClr>
                </a:solidFill>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Title Placeholder 21"/>
          <p:cNvSpPr>
            <a:spLocks noGrp="1"/>
          </p:cNvSpPr>
          <p:nvPr>
            <p:ph type="title"/>
          </p:nvPr>
        </p:nvSpPr>
        <p:spPr>
          <a:xfrm>
            <a:off x="381000" y="0"/>
            <a:ext cx="7924800" cy="1143000"/>
          </a:xfrm>
          <a:prstGeom prst="rect">
            <a:avLst/>
          </a:prstGeom>
        </p:spPr>
        <p:txBody>
          <a:bodyPr vert="horz" anchor="b">
            <a:normAutofit/>
          </a:bodyPr>
          <a:lstStyle/>
          <a:p>
            <a:r>
              <a:rPr lang="en-US" dirty="0" smtClean="0"/>
              <a:t>click to edit master title style</a:t>
            </a:r>
            <a:endParaRPr lang="en-US" dirty="0"/>
          </a:p>
        </p:txBody>
      </p:sp>
      <p:sp>
        <p:nvSpPr>
          <p:cNvPr id="35844" name="Text Placeholder 12"/>
          <p:cNvSpPr>
            <a:spLocks noGrp="1"/>
          </p:cNvSpPr>
          <p:nvPr>
            <p:ph type="body" idx="1"/>
          </p:nvPr>
        </p:nvSpPr>
        <p:spPr bwMode="auto">
          <a:xfrm>
            <a:off x="457200" y="1600200"/>
            <a:ext cx="79248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3" name="Slide Number Placeholder 22"/>
          <p:cNvSpPr>
            <a:spLocks noGrp="1"/>
          </p:cNvSpPr>
          <p:nvPr>
            <p:ph type="sldNum" sz="quarter" idx="4"/>
          </p:nvPr>
        </p:nvSpPr>
        <p:spPr>
          <a:xfrm>
            <a:off x="8153400" y="633730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677EC8A2-1EC8-4C92-94C8-646100F8839D}" type="slidenum">
              <a:rPr lang="en-US"/>
              <a:pPr>
                <a:defRPr/>
              </a:pPr>
              <a:t>‹#›</a:t>
            </a:fld>
            <a:endParaRPr lang="en-US" dirty="0"/>
          </a:p>
        </p:txBody>
      </p:sp>
      <p:sp>
        <p:nvSpPr>
          <p:cNvPr id="17" name="Round Single Corner Rectangle 16"/>
          <p:cNvSpPr/>
          <p:nvPr userDrawn="1"/>
        </p:nvSpPr>
        <p:spPr>
          <a:xfrm flipH="1">
            <a:off x="8172400" y="6453336"/>
            <a:ext cx="576064" cy="404664"/>
          </a:xfrm>
          <a:prstGeom prst="round1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Date Placeholder 6"/>
          <p:cNvSpPr>
            <a:spLocks noGrp="1"/>
          </p:cNvSpPr>
          <p:nvPr>
            <p:ph type="dt" sz="half" idx="2"/>
          </p:nvPr>
        </p:nvSpPr>
        <p:spPr>
          <a:xfrm>
            <a:off x="6096000" y="6479463"/>
            <a:ext cx="2011363" cy="381000"/>
          </a:xfrm>
          <a:prstGeom prst="rect">
            <a:avLst/>
          </a:prstGeom>
        </p:spPr>
        <p:txBody>
          <a:bodyPr/>
          <a:lstStyle>
            <a:lvl1pPr>
              <a:defRPr sz="1100">
                <a:solidFill>
                  <a:schemeClr val="accent1">
                    <a:lumMod val="50000"/>
                  </a:schemeClr>
                </a:solidFill>
              </a:defRPr>
            </a:lvl1pPr>
          </a:lstStyle>
          <a:p>
            <a:pPr algn="ctr">
              <a:defRPr/>
            </a:pPr>
            <a:endParaRPr lang="en-US" dirty="0"/>
          </a:p>
        </p:txBody>
      </p:sp>
      <p:sp>
        <p:nvSpPr>
          <p:cNvPr id="19" name="Footer Placeholder 9"/>
          <p:cNvSpPr>
            <a:spLocks noGrp="1"/>
          </p:cNvSpPr>
          <p:nvPr>
            <p:ph type="ftr" sz="quarter" idx="3"/>
          </p:nvPr>
        </p:nvSpPr>
        <p:spPr>
          <a:xfrm>
            <a:off x="1981200" y="6492875"/>
            <a:ext cx="4800600" cy="365125"/>
          </a:xfrm>
          <a:prstGeom prst="rect">
            <a:avLst/>
          </a:prstGeom>
        </p:spPr>
        <p:txBody>
          <a:bodyPr/>
          <a:lstStyle>
            <a:lvl1pPr algn="ctr">
              <a:defRPr sz="1000" i="1">
                <a:solidFill>
                  <a:schemeClr val="accent1">
                    <a:lumMod val="50000"/>
                  </a:schemeClr>
                </a:solidFill>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22" r:id="rId5"/>
    <p:sldLayoutId id="2147483730" r:id="rId6"/>
    <p:sldLayoutId id="2147483723" r:id="rId7"/>
    <p:sldLayoutId id="2147483731" r:id="rId8"/>
    <p:sldLayoutId id="2147483732" r:id="rId9"/>
    <p:sldLayoutId id="2147483724" r:id="rId10"/>
    <p:sldLayoutId id="2147483725" r:id="rId11"/>
  </p:sldLayoutIdLst>
  <p:hf hdr="0" ftr="0" dt="0"/>
  <p:txStyles>
    <p:titleStyle>
      <a:lvl1pPr algn="l" rtl="0" eaLnBrk="0" fontAlgn="base" hangingPunct="0">
        <a:spcBef>
          <a:spcPct val="0"/>
        </a:spcBef>
        <a:spcAft>
          <a:spcPct val="0"/>
        </a:spcAft>
        <a:defRPr sz="3200" kern="1200" cap="small">
          <a:solidFill>
            <a:schemeClr val="tx2"/>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3200">
          <a:solidFill>
            <a:schemeClr val="tx2"/>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3200">
          <a:solidFill>
            <a:schemeClr val="tx2"/>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3200">
          <a:solidFill>
            <a:schemeClr val="tx2"/>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3200">
          <a:solidFill>
            <a:schemeClr val="tx2"/>
          </a:solidFill>
          <a:latin typeface="Verdana" pitchFamily="34" charset="0"/>
          <a:ea typeface="Verdana" pitchFamily="34" charset="0"/>
          <a:cs typeface="Verdana" pitchFamily="34" charset="0"/>
        </a:defRPr>
      </a:lvl5pPr>
      <a:lvl6pPr marL="457200" algn="l" rtl="0" fontAlgn="base">
        <a:spcBef>
          <a:spcPct val="0"/>
        </a:spcBef>
        <a:spcAft>
          <a:spcPct val="0"/>
        </a:spcAft>
        <a:defRPr sz="3200">
          <a:solidFill>
            <a:schemeClr val="tx2"/>
          </a:solidFill>
          <a:latin typeface="Verdana" pitchFamily="34" charset="0"/>
        </a:defRPr>
      </a:lvl6pPr>
      <a:lvl7pPr marL="914400" algn="l" rtl="0" fontAlgn="base">
        <a:spcBef>
          <a:spcPct val="0"/>
        </a:spcBef>
        <a:spcAft>
          <a:spcPct val="0"/>
        </a:spcAft>
        <a:defRPr sz="3200">
          <a:solidFill>
            <a:schemeClr val="tx2"/>
          </a:solidFill>
          <a:latin typeface="Verdana" pitchFamily="34" charset="0"/>
        </a:defRPr>
      </a:lvl7pPr>
      <a:lvl8pPr marL="1371600" algn="l" rtl="0" fontAlgn="base">
        <a:spcBef>
          <a:spcPct val="0"/>
        </a:spcBef>
        <a:spcAft>
          <a:spcPct val="0"/>
        </a:spcAft>
        <a:defRPr sz="3200">
          <a:solidFill>
            <a:schemeClr val="tx2"/>
          </a:solidFill>
          <a:latin typeface="Verdana" pitchFamily="34" charset="0"/>
        </a:defRPr>
      </a:lvl8pPr>
      <a:lvl9pPr marL="1828800" algn="l" rtl="0" fontAlgn="base">
        <a:spcBef>
          <a:spcPct val="0"/>
        </a:spcBef>
        <a:spcAft>
          <a:spcPct val="0"/>
        </a:spcAft>
        <a:defRPr sz="3200">
          <a:solidFill>
            <a:schemeClr val="tx2"/>
          </a:solidFill>
          <a:latin typeface="Verdana" pitchFamily="34"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Verdana" pitchFamily="34" charset="0"/>
          <a:ea typeface="Verdana" pitchFamily="34" charset="0"/>
          <a:cs typeface="Verdana" pitchFamily="34" charset="0"/>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Verdana" pitchFamily="34" charset="0"/>
          <a:ea typeface="Verdana" pitchFamily="34" charset="0"/>
          <a:cs typeface="Verdana" pitchFamily="34" charset="0"/>
        </a:defRPr>
      </a:lvl2pPr>
      <a:lvl3pPr marL="914400" indent="-182563" algn="l" rtl="0" eaLnBrk="0" fontAlgn="base" hangingPunct="0">
        <a:spcBef>
          <a:spcPct val="20000"/>
        </a:spcBef>
        <a:spcAft>
          <a:spcPct val="0"/>
        </a:spcAft>
        <a:buClr>
          <a:srgbClr val="0C61AE"/>
        </a:buClr>
        <a:buSzPct val="60000"/>
        <a:buFont typeface="Wingdings" pitchFamily="2" charset="2"/>
        <a:buChar char=""/>
        <a:defRPr kern="1200">
          <a:solidFill>
            <a:schemeClr val="tx1"/>
          </a:solidFill>
          <a:latin typeface="Verdana" pitchFamily="34" charset="0"/>
          <a:ea typeface="Verdana" pitchFamily="34" charset="0"/>
          <a:cs typeface="Verdana" pitchFamily="34" charset="0"/>
        </a:defRPr>
      </a:lvl3pPr>
      <a:lvl4pPr marL="1187450" indent="-182563" algn="l" rtl="0" eaLnBrk="0" fontAlgn="base" hangingPunct="0">
        <a:spcBef>
          <a:spcPct val="20000"/>
        </a:spcBef>
        <a:spcAft>
          <a:spcPct val="0"/>
        </a:spcAft>
        <a:buClr>
          <a:srgbClr val="AABBDF"/>
        </a:buClr>
        <a:buSzPct val="60000"/>
        <a:buFont typeface="Wingdings" pitchFamily="2" charset="2"/>
        <a:buChar char=""/>
        <a:defRPr kern="1200">
          <a:solidFill>
            <a:schemeClr val="tx1"/>
          </a:solidFill>
          <a:latin typeface="Verdana" pitchFamily="34" charset="0"/>
          <a:ea typeface="Verdana" pitchFamily="34" charset="0"/>
          <a:cs typeface="Verdana" pitchFamily="34" charset="0"/>
        </a:defRPr>
      </a:lvl4pPr>
      <a:lvl5pPr marL="1462088" indent="-182563" algn="l" rtl="0" eaLnBrk="0" fontAlgn="base" hangingPunct="0">
        <a:spcBef>
          <a:spcPct val="20000"/>
        </a:spcBef>
        <a:spcAft>
          <a:spcPct val="0"/>
        </a:spcAft>
        <a:buClr>
          <a:srgbClr val="AACCE9"/>
        </a:buClr>
        <a:buSzPct val="68000"/>
        <a:buFont typeface="Wingdings 2" pitchFamily="18" charset="2"/>
        <a:buChar char=""/>
        <a:defRPr sz="1600" kern="1200">
          <a:solidFill>
            <a:schemeClr val="tx1"/>
          </a:solidFill>
          <a:latin typeface="Verdana" pitchFamily="34" charset="0"/>
          <a:ea typeface="Verdana" pitchFamily="34" charset="0"/>
          <a:cs typeface="Verdana" pitchFamily="34" charset="0"/>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chart" Target="../charts/chart24.xml"/></Relationships>
</file>

<file path=ppt/slides/_rels/slide29.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chart" Target="../charts/char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chart" Target="../charts/chart28.xml"/></Relationships>
</file>

<file path=ppt/slides/_rels/slide31.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chart" Target="../charts/chart30.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7968" y="2420888"/>
            <a:ext cx="6534472" cy="1893888"/>
          </a:xfrm>
        </p:spPr>
        <p:txBody>
          <a:bodyPr wrap="square" lIns="91440" tIns="45720" rIns="91440" bIns="45720" numCol="1" anchorCtr="0" compatLnSpc="1">
            <a:prstTxWarp prst="textNoShape">
              <a:avLst/>
            </a:prstTxWarp>
            <a:normAutofit fontScale="90000"/>
          </a:bodyPr>
          <a:lstStyle/>
          <a:p>
            <a:pPr eaLnBrk="1" hangingPunct="1">
              <a:defRPr/>
            </a:pPr>
            <a:r>
              <a:rPr lang="el-GR" sz="2800" dirty="0" err="1" smtClean="0">
                <a:latin typeface="Arial" panose="020B0604020202020204" pitchFamily="34" charset="0"/>
                <a:cs typeface="Arial" panose="020B0604020202020204" pitchFamily="34" charset="0"/>
              </a:rPr>
              <a:t>Εκθεση</a:t>
            </a:r>
            <a:r>
              <a:rPr lang="el-GR" sz="2800" dirty="0" smtClean="0">
                <a:latin typeface="Arial" panose="020B0604020202020204" pitchFamily="34" charset="0"/>
                <a:cs typeface="Arial" panose="020B0604020202020204" pitchFamily="34" charset="0"/>
              </a:rPr>
              <a:t> </a:t>
            </a:r>
            <a:r>
              <a:rPr lang="el-GR" sz="2800" dirty="0" err="1" smtClean="0">
                <a:latin typeface="Arial" panose="020B0604020202020204" pitchFamily="34" charset="0"/>
                <a:cs typeface="Arial" panose="020B0604020202020204" pitchFamily="34" charset="0"/>
              </a:rPr>
              <a:t>Αποτελεσματων</a:t>
            </a:r>
            <a:r>
              <a:rPr lang="el-GR" sz="2800" dirty="0" smtClean="0">
                <a:latin typeface="Arial" panose="020B0604020202020204" pitchFamily="34" charset="0"/>
                <a:cs typeface="Arial" panose="020B0604020202020204" pitchFamily="34" charset="0"/>
              </a:rPr>
              <a:t> </a:t>
            </a:r>
            <a:r>
              <a:rPr lang="el-GR" sz="2800" dirty="0" err="1">
                <a:latin typeface="Arial" panose="020B0604020202020204" pitchFamily="34" charset="0"/>
                <a:cs typeface="Arial" panose="020B0604020202020204" pitchFamily="34" charset="0"/>
              </a:rPr>
              <a:t>Ε</a:t>
            </a:r>
            <a:r>
              <a:rPr lang="el-GR" sz="2800" dirty="0" err="1" smtClean="0">
                <a:latin typeface="Arial" panose="020B0604020202020204" pitchFamily="34" charset="0"/>
                <a:cs typeface="Arial" panose="020B0604020202020204" pitchFamily="34" charset="0"/>
              </a:rPr>
              <a:t>ρευνας</a:t>
            </a:r>
            <a:r>
              <a:rPr lang="el-GR" sz="2800" dirty="0" smtClean="0">
                <a:latin typeface="Arial" panose="020B0604020202020204" pitchFamily="34" charset="0"/>
                <a:cs typeface="Arial" panose="020B0604020202020204" pitchFamily="34" charset="0"/>
              </a:rPr>
              <a:t> </a:t>
            </a:r>
            <a:r>
              <a:rPr lang="el-GR" sz="2800" dirty="0" err="1" smtClean="0">
                <a:latin typeface="Arial" panose="020B0604020202020204" pitchFamily="34" charset="0"/>
                <a:cs typeface="Arial" panose="020B0604020202020204" pitchFamily="34" charset="0"/>
              </a:rPr>
              <a:t>Αναμεσα</a:t>
            </a:r>
            <a:r>
              <a:rPr lang="el-GR" sz="2800" dirty="0" smtClean="0">
                <a:latin typeface="Arial" panose="020B0604020202020204" pitchFamily="34" charset="0"/>
                <a:cs typeface="Arial" panose="020B0604020202020204" pitchFamily="34" charset="0"/>
              </a:rPr>
              <a:t> Σε </a:t>
            </a:r>
            <a:r>
              <a:rPr lang="el-GR" sz="2800" dirty="0" err="1">
                <a:latin typeface="Arial" panose="020B0604020202020204" pitchFamily="34" charset="0"/>
                <a:cs typeface="Arial" panose="020B0604020202020204" pitchFamily="34" charset="0"/>
              </a:rPr>
              <a:t>Ε</a:t>
            </a:r>
            <a:r>
              <a:rPr lang="el-GR" sz="2800" dirty="0" err="1" smtClean="0">
                <a:latin typeface="Arial" panose="020B0604020202020204" pitchFamily="34" charset="0"/>
                <a:cs typeface="Arial" panose="020B0604020202020204" pitchFamily="34" charset="0"/>
              </a:rPr>
              <a:t>λληνοκυπριες</a:t>
            </a:r>
            <a:r>
              <a:rPr lang="el-GR" sz="2800" dirty="0" smtClean="0">
                <a:latin typeface="Arial" panose="020B0604020202020204" pitchFamily="34" charset="0"/>
                <a:cs typeface="Arial" panose="020B0604020202020204" pitchFamily="34" charset="0"/>
              </a:rPr>
              <a:t> και </a:t>
            </a:r>
            <a:r>
              <a:rPr lang="el-GR" sz="2800" dirty="0" err="1" smtClean="0">
                <a:latin typeface="Arial" panose="020B0604020202020204" pitchFamily="34" charset="0"/>
                <a:cs typeface="Arial" panose="020B0604020202020204" pitchFamily="34" charset="0"/>
              </a:rPr>
              <a:t>Τουρκοκυπριες</a:t>
            </a:r>
            <a:r>
              <a:rPr lang="el-GR" sz="2800" dirty="0" smtClean="0">
                <a:latin typeface="Arial" panose="020B0604020202020204" pitchFamily="34" charset="0"/>
                <a:cs typeface="Arial" panose="020B0604020202020204" pitchFamily="34" charset="0"/>
              </a:rPr>
              <a:t> </a:t>
            </a:r>
            <a:r>
              <a:rPr lang="el-GR" sz="2800" dirty="0" err="1" smtClean="0">
                <a:latin typeface="Arial" panose="020B0604020202020204" pitchFamily="34" charset="0"/>
                <a:cs typeface="Arial" panose="020B0604020202020204" pitchFamily="34" charset="0"/>
              </a:rPr>
              <a:t>Γυναικες</a:t>
            </a:r>
            <a:r>
              <a:rPr lang="el-GR" sz="2800" dirty="0" smtClean="0">
                <a:latin typeface="Arial" panose="020B0604020202020204" pitchFamily="34" charset="0"/>
                <a:cs typeface="Arial" panose="020B0604020202020204" pitchFamily="34" charset="0"/>
              </a:rPr>
              <a:t> </a:t>
            </a:r>
            <a:br>
              <a:rPr lang="el-GR" sz="2800" dirty="0" smtClean="0">
                <a:latin typeface="Arial" panose="020B0604020202020204" pitchFamily="34" charset="0"/>
                <a:cs typeface="Arial" panose="020B0604020202020204" pitchFamily="34" charset="0"/>
              </a:rPr>
            </a:br>
            <a:r>
              <a:rPr lang="el-GR" sz="2800" dirty="0" smtClean="0">
                <a:latin typeface="Arial" panose="020B0604020202020204" pitchFamily="34" charset="0"/>
                <a:cs typeface="Arial" panose="020B0604020202020204" pitchFamily="34" charset="0"/>
              </a:rPr>
              <a:t/>
            </a:r>
            <a:br>
              <a:rPr lang="el-GR" sz="2800" dirty="0" smtClean="0">
                <a:latin typeface="Arial" panose="020B0604020202020204" pitchFamily="34" charset="0"/>
                <a:cs typeface="Arial" panose="020B0604020202020204" pitchFamily="34" charset="0"/>
              </a:rPr>
            </a:br>
            <a:r>
              <a:rPr lang="el-GR" sz="2800" dirty="0" err="1" smtClean="0">
                <a:latin typeface="Arial" panose="020B0604020202020204" pitchFamily="34" charset="0"/>
                <a:cs typeface="Arial" panose="020B0604020202020204" pitchFamily="34" charset="0"/>
              </a:rPr>
              <a:t>Ετοιμαστηκε</a:t>
            </a:r>
            <a:r>
              <a:rPr lang="el-GR" sz="2800" dirty="0" smtClean="0">
                <a:latin typeface="Arial" panose="020B0604020202020204" pitchFamily="34" charset="0"/>
                <a:cs typeface="Arial" panose="020B0604020202020204" pitchFamily="34" charset="0"/>
              </a:rPr>
              <a:t> για </a:t>
            </a:r>
            <a:br>
              <a:rPr lang="el-GR" sz="2800" dirty="0" smtClean="0">
                <a:latin typeface="Arial" panose="020B0604020202020204" pitchFamily="34" charset="0"/>
                <a:cs typeface="Arial" panose="020B0604020202020204" pitchFamily="34" charset="0"/>
              </a:rPr>
            </a:br>
            <a:r>
              <a:rPr lang="el-GR" sz="2800" dirty="0" smtClean="0">
                <a:latin typeface="Arial" panose="020B0604020202020204" pitchFamily="34" charset="0"/>
                <a:cs typeface="Arial" panose="020B0604020202020204" pitchFamily="34" charset="0"/>
              </a:rPr>
              <a:t/>
            </a:r>
            <a:br>
              <a:rPr lang="el-GR" sz="2800" dirty="0" smtClean="0">
                <a:latin typeface="Arial" panose="020B0604020202020204" pitchFamily="34" charset="0"/>
                <a:cs typeface="Arial" panose="020B0604020202020204" pitchFamily="34" charset="0"/>
              </a:rPr>
            </a:br>
            <a:r>
              <a:rPr lang="el-GR" sz="2800" dirty="0" err="1" smtClean="0">
                <a:latin typeface="Arial" panose="020B0604020202020204" pitchFamily="34" charset="0"/>
                <a:cs typeface="Arial" panose="020B0604020202020204" pitchFamily="34" charset="0"/>
              </a:rPr>
              <a:t>Εθνκο</a:t>
            </a:r>
            <a:r>
              <a:rPr lang="el-GR" sz="2800" dirty="0" smtClean="0">
                <a:latin typeface="Arial" panose="020B0604020202020204" pitchFamily="34" charset="0"/>
                <a:cs typeface="Arial" panose="020B0604020202020204" pitchFamily="34" charset="0"/>
              </a:rPr>
              <a:t> </a:t>
            </a:r>
            <a:r>
              <a:rPr lang="el-GR" sz="2800" dirty="0" err="1" smtClean="0">
                <a:latin typeface="Arial" panose="020B0604020202020204" pitchFamily="34" charset="0"/>
                <a:cs typeface="Arial" panose="020B0604020202020204" pitchFamily="34" charset="0"/>
              </a:rPr>
              <a:t>Μηχανισμο</a:t>
            </a:r>
            <a:r>
              <a:rPr lang="el-GR" sz="2800" dirty="0" smtClean="0">
                <a:latin typeface="Arial" panose="020B0604020202020204" pitchFamily="34" charset="0"/>
                <a:cs typeface="Arial" panose="020B0604020202020204" pitchFamily="34" charset="0"/>
              </a:rPr>
              <a:t> Για τα </a:t>
            </a:r>
            <a:r>
              <a:rPr lang="el-GR" sz="2800" dirty="0" err="1" smtClean="0">
                <a:latin typeface="Arial" panose="020B0604020202020204" pitchFamily="34" charset="0"/>
                <a:cs typeface="Arial" panose="020B0604020202020204" pitchFamily="34" charset="0"/>
              </a:rPr>
              <a:t>Δικαιωματα</a:t>
            </a:r>
            <a:r>
              <a:rPr lang="el-GR" sz="2800" dirty="0" smtClean="0">
                <a:latin typeface="Arial" panose="020B0604020202020204" pitchFamily="34" charset="0"/>
                <a:cs typeface="Arial" panose="020B0604020202020204" pitchFamily="34" charset="0"/>
              </a:rPr>
              <a:t> της </a:t>
            </a:r>
            <a:r>
              <a:rPr lang="el-GR" sz="2800" dirty="0" err="1" smtClean="0">
                <a:latin typeface="Arial" panose="020B0604020202020204" pitchFamily="34" charset="0"/>
                <a:cs typeface="Arial" panose="020B0604020202020204" pitchFamily="34" charset="0"/>
              </a:rPr>
              <a:t>Γυναικασ</a:t>
            </a:r>
            <a:endParaRPr lang="en-US" sz="2800" cap="none" dirty="0" smtClean="0">
              <a:solidFill>
                <a:srgbClr val="FFC000"/>
              </a:solidFill>
              <a:latin typeface="Arial" panose="020B0604020202020204" pitchFamily="34" charset="0"/>
              <a:cs typeface="Arial" panose="020B0604020202020204" pitchFamily="34" charset="0"/>
            </a:endParaRPr>
          </a:p>
        </p:txBody>
      </p:sp>
      <p:sp>
        <p:nvSpPr>
          <p:cNvPr id="44035" name="Subtitle 2"/>
          <p:cNvSpPr>
            <a:spLocks noGrp="1"/>
          </p:cNvSpPr>
          <p:nvPr>
            <p:ph type="subTitle" idx="1"/>
          </p:nvPr>
        </p:nvSpPr>
        <p:spPr>
          <a:xfrm>
            <a:off x="1997968" y="4149080"/>
            <a:ext cx="6172200" cy="1371600"/>
          </a:xfrm>
        </p:spPr>
        <p:txBody>
          <a:bodyPr/>
          <a:lstStyle/>
          <a:p>
            <a:pPr eaLnBrk="1" hangingPunct="1"/>
            <a:endParaRPr lang="el-GR" sz="2000" dirty="0">
              <a:solidFill>
                <a:schemeClr val="accent1">
                  <a:lumMod val="50000"/>
                </a:schemeClr>
              </a:solidFill>
              <a:latin typeface="Arial" panose="020B0604020202020204" pitchFamily="34" charset="0"/>
              <a:cs typeface="Arial" panose="020B0604020202020204" pitchFamily="34" charset="0"/>
            </a:endParaRPr>
          </a:p>
          <a:p>
            <a:pPr eaLnBrk="1" hangingPunct="1"/>
            <a:r>
              <a:rPr lang="el-GR" sz="2000" dirty="0" err="1" smtClean="0">
                <a:solidFill>
                  <a:schemeClr val="accent1">
                    <a:lumMod val="50000"/>
                  </a:schemeClr>
                </a:solidFill>
                <a:latin typeface="Arial" panose="020B0604020202020204" pitchFamily="34" charset="0"/>
                <a:cs typeface="Arial" panose="020B0604020202020204" pitchFamily="34" charset="0"/>
              </a:rPr>
              <a:t>Δεκεμβριος</a:t>
            </a:r>
            <a:r>
              <a:rPr lang="en-US" sz="2000" dirty="0" smtClean="0">
                <a:solidFill>
                  <a:schemeClr val="accent1">
                    <a:lumMod val="50000"/>
                  </a:schemeClr>
                </a:solidFill>
                <a:latin typeface="Arial" panose="020B0604020202020204" pitchFamily="34" charset="0"/>
                <a:cs typeface="Arial" panose="020B0604020202020204" pitchFamily="34" charset="0"/>
              </a:rPr>
              <a:t> 2017</a:t>
            </a:r>
          </a:p>
        </p:txBody>
      </p:sp>
      <p:pic>
        <p:nvPicPr>
          <p:cNvPr id="4" name="Picture 3"/>
          <p:cNvPicPr/>
          <p:nvPr/>
        </p:nvPicPr>
        <p:blipFill>
          <a:blip r:embed="rId3" cstate="print"/>
          <a:srcRect/>
          <a:stretch>
            <a:fillRect/>
          </a:stretch>
        </p:blipFill>
        <p:spPr bwMode="auto">
          <a:xfrm>
            <a:off x="5580112" y="5085184"/>
            <a:ext cx="2952328" cy="6480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84312" y="445467"/>
            <a:ext cx="7992888" cy="531326"/>
          </a:xfrm>
          <a:noFill/>
        </p:spPr>
        <p:txBody>
          <a:bodyPr>
            <a:noAutofit/>
          </a:bodyPr>
          <a:lstStyle/>
          <a:p>
            <a:pPr defTabSz="1363663"/>
            <a:r>
              <a:rPr lang="el-GR" sz="2400" dirty="0">
                <a:latin typeface="Arial" panose="020B0604020202020204" pitchFamily="34" charset="0"/>
                <a:cs typeface="Arial" panose="020B0604020202020204" pitchFamily="34" charset="0"/>
              </a:rPr>
              <a:t>ΒΑΘΜΟΣ ΙΚΑΝΟΠΟΙΗΣΗΣ ΜΕ ΔΙΑΦΟΡΑ ΘΕΜΑΤΑ</a:t>
            </a:r>
            <a:br>
              <a:rPr lang="el-GR" sz="2400" dirty="0">
                <a:latin typeface="Arial" panose="020B0604020202020204" pitchFamily="34" charset="0"/>
                <a:cs typeface="Arial" panose="020B0604020202020204" pitchFamily="34" charset="0"/>
              </a:rPr>
            </a:br>
            <a:r>
              <a:rPr lang="el-GR" sz="2400" dirty="0">
                <a:latin typeface="Arial" panose="020B0604020202020204" pitchFamily="34" charset="0"/>
                <a:cs typeface="Arial" panose="020B0604020202020204" pitchFamily="34" charset="0"/>
              </a:rPr>
              <a:t> - </a:t>
            </a:r>
            <a:r>
              <a:rPr lang="el-GR" sz="2400" dirty="0" smtClean="0">
                <a:latin typeface="Arial" panose="020B0604020202020204" pitchFamily="34" charset="0"/>
                <a:cs typeface="Arial" panose="020B0604020202020204" pitchFamily="34" charset="0"/>
              </a:rPr>
              <a:t>ΤΟΥΡΚΟΚΥΠΡΙΕΣ </a:t>
            </a:r>
            <a:endParaRPr lang="en-US" sz="24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10</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p:nvPr>
            <p:extLst>
              <p:ext uri="{D42A27DB-BD31-4B8C-83A1-F6EECF244321}">
                <p14:modId xmlns:p14="http://schemas.microsoft.com/office/powerpoint/2010/main" val="2801690727"/>
              </p:ext>
            </p:extLst>
          </p:nvPr>
        </p:nvGraphicFramePr>
        <p:xfrm>
          <a:off x="251520" y="1272696"/>
          <a:ext cx="8352928" cy="50750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9043983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84312" y="445467"/>
            <a:ext cx="7992888" cy="531326"/>
          </a:xfrm>
          <a:noFill/>
        </p:spPr>
        <p:txBody>
          <a:bodyPr>
            <a:noAutofit/>
          </a:bodyPr>
          <a:lstStyle/>
          <a:p>
            <a:pPr defTabSz="1363663"/>
            <a:r>
              <a:rPr lang="el-GR" sz="2400" dirty="0">
                <a:latin typeface="Arial" panose="020B0604020202020204" pitchFamily="34" charset="0"/>
                <a:cs typeface="Arial" panose="020B0604020202020204" pitchFamily="34" charset="0"/>
              </a:rPr>
              <a:t>ΒΑΘΜΟΣ ΙΚΑΝΟΠΟΙΗΣΗΣ ΜΕ ΔΙΑΦΟΡΑ </a:t>
            </a:r>
            <a:r>
              <a:rPr lang="el-GR" sz="2400" dirty="0" smtClean="0">
                <a:latin typeface="Arial" panose="020B0604020202020204" pitchFamily="34" charset="0"/>
                <a:cs typeface="Arial" panose="020B0604020202020204" pitchFamily="34" charset="0"/>
              </a:rPr>
              <a:t>ΘΕΜΑΤΑ</a:t>
            </a:r>
            <a:endParaRPr lang="en-US" sz="24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11</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6" name="Chart 5"/>
          <p:cNvGraphicFramePr/>
          <p:nvPr>
            <p:extLst>
              <p:ext uri="{D42A27DB-BD31-4B8C-83A1-F6EECF244321}">
                <p14:modId xmlns:p14="http://schemas.microsoft.com/office/powerpoint/2010/main" val="221632357"/>
              </p:ext>
            </p:extLst>
          </p:nvPr>
        </p:nvGraphicFramePr>
        <p:xfrm>
          <a:off x="89756" y="1124744"/>
          <a:ext cx="8782000" cy="54390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9845033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84312" y="445467"/>
            <a:ext cx="8297688" cy="531326"/>
          </a:xfrm>
          <a:noFill/>
        </p:spPr>
        <p:txBody>
          <a:bodyPr>
            <a:noAutofit/>
          </a:bodyPr>
          <a:lstStyle/>
          <a:p>
            <a:pPr defTabSz="1363663"/>
            <a:r>
              <a:rPr lang="el-GR" sz="2400" dirty="0" smtClean="0">
                <a:latin typeface="Arial" panose="020B0604020202020204" pitchFamily="34" charset="0"/>
                <a:cs typeface="Arial" panose="020B0604020202020204" pitchFamily="34" charset="0"/>
              </a:rPr>
              <a:t>ΕΞΕΛΙΞΗ ΤΗΣ ΘΕΣΗΣ ΤΗΣ ΓΥΝΑΙΚΑΣ ΣΤΗΝ ΚΟΙΝΩΝΙΑ</a:t>
            </a:r>
            <a:endParaRPr lang="en-US" sz="24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12</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p:nvPr>
            <p:extLst>
              <p:ext uri="{D42A27DB-BD31-4B8C-83A1-F6EECF244321}">
                <p14:modId xmlns:p14="http://schemas.microsoft.com/office/powerpoint/2010/main" val="1402773960"/>
              </p:ext>
            </p:extLst>
          </p:nvPr>
        </p:nvGraphicFramePr>
        <p:xfrm>
          <a:off x="148709" y="1772816"/>
          <a:ext cx="8352928" cy="32364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1848698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84312" y="555446"/>
            <a:ext cx="7992888" cy="531326"/>
          </a:xfrm>
          <a:noFill/>
        </p:spPr>
        <p:txBody>
          <a:bodyPr>
            <a:noAutofit/>
          </a:bodyPr>
          <a:lstStyle/>
          <a:p>
            <a:pPr defTabSz="1363663"/>
            <a:r>
              <a:rPr lang="el-GR" sz="2000" dirty="0" smtClean="0"/>
              <a:t>ΑΝΤΙΛΗΨΗ ΚΑΤΑ ΠΟΣΟ ΟΙ ΓΥΝΑΙΚΕΣ ΤΗΣ ΚΥΠΡΟΥ ΕΧΟΥΝ ΙΣΗ ΜΕΤΑΧΕΙΡΙΣΗ </a:t>
            </a:r>
            <a:r>
              <a:rPr lang="el-GR" sz="2000" dirty="0"/>
              <a:t>Ω</a:t>
            </a:r>
            <a:r>
              <a:rPr lang="el-GR" sz="2000" dirty="0" smtClean="0"/>
              <a:t>ΣΤΕ ΝΑ ΦΤΑΣΟΥΝ ΤΟ ΜΕΓΙΣΤΟ ΤΩΝ ΙΚΑΝΟΤΗΤΩΝ ΤΟΥΣ</a:t>
            </a:r>
            <a:endParaRPr lang="en-US" sz="20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13</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p:nvPr>
            <p:extLst>
              <p:ext uri="{D42A27DB-BD31-4B8C-83A1-F6EECF244321}">
                <p14:modId xmlns:p14="http://schemas.microsoft.com/office/powerpoint/2010/main" val="2727615287"/>
              </p:ext>
            </p:extLst>
          </p:nvPr>
        </p:nvGraphicFramePr>
        <p:xfrm>
          <a:off x="243074" y="1843498"/>
          <a:ext cx="8352928" cy="32364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6662399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72487" y="544323"/>
            <a:ext cx="7992888" cy="531326"/>
          </a:xfrm>
          <a:noFill/>
        </p:spPr>
        <p:txBody>
          <a:bodyPr>
            <a:noAutofit/>
          </a:bodyPr>
          <a:lstStyle/>
          <a:p>
            <a:pPr defTabSz="1363663"/>
            <a:r>
              <a:rPr lang="el-GR" sz="2400" dirty="0" smtClean="0">
                <a:latin typeface="Arial" panose="020B0604020202020204" pitchFamily="34" charset="0"/>
                <a:cs typeface="Arial" panose="020B0604020202020204" pitchFamily="34" charset="0"/>
              </a:rPr>
              <a:t/>
            </a:r>
            <a:br>
              <a:rPr lang="el-GR" sz="2400" dirty="0" smtClean="0">
                <a:latin typeface="Arial" panose="020B0604020202020204" pitchFamily="34" charset="0"/>
                <a:cs typeface="Arial" panose="020B0604020202020204" pitchFamily="34" charset="0"/>
              </a:rPr>
            </a:br>
            <a:r>
              <a:rPr lang="el-GR" sz="2400" dirty="0">
                <a:latin typeface="Arial" panose="020B0604020202020204" pitchFamily="34" charset="0"/>
                <a:cs typeface="Arial" panose="020B0604020202020204" pitchFamily="34" charset="0"/>
              </a:rPr>
              <a:t/>
            </a:r>
            <a:br>
              <a:rPr lang="el-GR" sz="2400" dirty="0">
                <a:latin typeface="Arial" panose="020B0604020202020204" pitchFamily="34" charset="0"/>
                <a:cs typeface="Arial" panose="020B0604020202020204" pitchFamily="34" charset="0"/>
              </a:rPr>
            </a:br>
            <a:r>
              <a:rPr lang="el-GR" sz="2400" dirty="0" smtClean="0">
                <a:latin typeface="Arial" panose="020B0604020202020204" pitchFamily="34" charset="0"/>
                <a:cs typeface="Arial" panose="020B0604020202020204" pitchFamily="34" charset="0"/>
              </a:rPr>
              <a:t/>
            </a:r>
            <a:br>
              <a:rPr lang="el-GR" sz="2400" dirty="0" smtClean="0">
                <a:latin typeface="Arial" panose="020B0604020202020204" pitchFamily="34" charset="0"/>
                <a:cs typeface="Arial" panose="020B0604020202020204" pitchFamily="34" charset="0"/>
              </a:rPr>
            </a:br>
            <a:r>
              <a:rPr lang="el-GR" sz="2400" dirty="0" smtClean="0">
                <a:latin typeface="Arial" panose="020B0604020202020204" pitchFamily="34" charset="0"/>
                <a:cs typeface="Arial" panose="020B0604020202020204" pitchFamily="34" charset="0"/>
              </a:rPr>
              <a:t>ΑΞΙΟΛΟΓΗΣΗ ΤΩΝ ΕΥΚΑΙΡΙΩΝ ΓΙΑ ΤΙΣ ΓΥΝΑΙΚΕΣ – ΕΛΛΗΝΟΚΥΠΡΙΕΣ</a:t>
            </a:r>
            <a:endParaRPr lang="en-US" sz="24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14</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p:nvPr>
            <p:extLst>
              <p:ext uri="{D42A27DB-BD31-4B8C-83A1-F6EECF244321}">
                <p14:modId xmlns:p14="http://schemas.microsoft.com/office/powerpoint/2010/main" val="3153148877"/>
              </p:ext>
            </p:extLst>
          </p:nvPr>
        </p:nvGraphicFramePr>
        <p:xfrm>
          <a:off x="251520" y="1272696"/>
          <a:ext cx="8352928" cy="50750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5142546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72487" y="544323"/>
            <a:ext cx="7992888" cy="531326"/>
          </a:xfrm>
          <a:noFill/>
        </p:spPr>
        <p:txBody>
          <a:bodyPr>
            <a:noAutofit/>
          </a:bodyPr>
          <a:lstStyle/>
          <a:p>
            <a:pPr defTabSz="1363663"/>
            <a:r>
              <a:rPr lang="el-GR" sz="2400" dirty="0">
                <a:latin typeface="Arial" panose="020B0604020202020204" pitchFamily="34" charset="0"/>
                <a:cs typeface="Arial" panose="020B0604020202020204" pitchFamily="34" charset="0"/>
              </a:rPr>
              <a:t>ΑΞΙΟΛΟΓΗΣΗ ΤΩΝ ΕΥΚΑΙΡΙΩΝ ΓΙΑ ΤΙΣ ΓΥΝΑΙΚΕΣ – </a:t>
            </a:r>
            <a:r>
              <a:rPr lang="el-GR" sz="2400" dirty="0" smtClean="0">
                <a:latin typeface="Arial" panose="020B0604020202020204" pitchFamily="34" charset="0"/>
                <a:cs typeface="Arial" panose="020B0604020202020204" pitchFamily="34" charset="0"/>
              </a:rPr>
              <a:t>ΤΟΥΡΚΟΚΥΠΡΙΕΣ</a:t>
            </a:r>
            <a:endParaRPr lang="en-US" sz="24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15</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p:nvPr>
            <p:extLst>
              <p:ext uri="{D42A27DB-BD31-4B8C-83A1-F6EECF244321}">
                <p14:modId xmlns:p14="http://schemas.microsoft.com/office/powerpoint/2010/main" val="962081328"/>
              </p:ext>
            </p:extLst>
          </p:nvPr>
        </p:nvGraphicFramePr>
        <p:xfrm>
          <a:off x="251520" y="1272696"/>
          <a:ext cx="8352928" cy="50750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8860938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84312" y="445467"/>
            <a:ext cx="7992888" cy="531326"/>
          </a:xfrm>
          <a:noFill/>
        </p:spPr>
        <p:txBody>
          <a:bodyPr>
            <a:noAutofit/>
          </a:bodyPr>
          <a:lstStyle/>
          <a:p>
            <a:pPr defTabSz="1363663"/>
            <a:r>
              <a:rPr lang="el-GR" sz="2400" dirty="0">
                <a:latin typeface="Arial" panose="020B0604020202020204" pitchFamily="34" charset="0"/>
                <a:cs typeface="Arial" panose="020B0604020202020204" pitchFamily="34" charset="0"/>
              </a:rPr>
              <a:t>ΑΞΙΟΛΟΓΗΣΗ ΤΩΝ ΕΥΚΑΙΡΙΩΝ ΓΙΑ ΤΙΣ ΓΥΝΑΙΚΕΣ </a:t>
            </a:r>
            <a:endParaRPr lang="en-US" sz="24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16</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p:nvPr>
            <p:extLst>
              <p:ext uri="{D42A27DB-BD31-4B8C-83A1-F6EECF244321}">
                <p14:modId xmlns:p14="http://schemas.microsoft.com/office/powerpoint/2010/main" val="2192878659"/>
              </p:ext>
            </p:extLst>
          </p:nvPr>
        </p:nvGraphicFramePr>
        <p:xfrm>
          <a:off x="179512" y="1336832"/>
          <a:ext cx="8782000" cy="48965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285276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84312" y="445467"/>
            <a:ext cx="7992888" cy="531326"/>
          </a:xfrm>
          <a:noFill/>
        </p:spPr>
        <p:txBody>
          <a:bodyPr>
            <a:noAutofit/>
          </a:bodyPr>
          <a:lstStyle/>
          <a:p>
            <a:pPr defTabSz="1363663"/>
            <a:r>
              <a:rPr lang="el-GR" sz="2400" dirty="0" smtClean="0">
                <a:latin typeface="Arial" panose="020B0604020202020204" pitchFamily="34" charset="0"/>
                <a:cs typeface="Arial" panose="020B0604020202020204" pitchFamily="34" charset="0"/>
              </a:rPr>
              <a:t>ΠΡΟΣΩΠΙΚΕΣ ΑΡΝΗΤΙΚΕΣ ΕΜΠΕΙΡΙΕΣ ΚΑΤΆ ΤΟΝ ΤΕΛΕΥΤΑΙΟ ΕΝΑ ΧΡΟΝΟ</a:t>
            </a:r>
            <a:endParaRPr lang="en-US" sz="24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17</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6" name="Chart 5"/>
          <p:cNvGraphicFramePr/>
          <p:nvPr>
            <p:extLst>
              <p:ext uri="{D42A27DB-BD31-4B8C-83A1-F6EECF244321}">
                <p14:modId xmlns:p14="http://schemas.microsoft.com/office/powerpoint/2010/main" val="2377817410"/>
              </p:ext>
            </p:extLst>
          </p:nvPr>
        </p:nvGraphicFramePr>
        <p:xfrm>
          <a:off x="179512" y="1336832"/>
          <a:ext cx="8264028" cy="48965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269093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179512" y="445467"/>
            <a:ext cx="8602488" cy="531326"/>
          </a:xfrm>
          <a:noFill/>
        </p:spPr>
        <p:txBody>
          <a:bodyPr>
            <a:noAutofit/>
          </a:bodyPr>
          <a:lstStyle/>
          <a:p>
            <a:pPr defTabSz="1363663"/>
            <a:r>
              <a:rPr lang="el-GR" sz="2000" dirty="0" smtClean="0">
                <a:latin typeface="Arial" panose="020B0604020202020204" pitchFamily="34" charset="0"/>
                <a:cs typeface="Arial" panose="020B0604020202020204" pitchFamily="34" charset="0"/>
              </a:rPr>
              <a:t>ΕΠΙΠΕΔΟ ΣΥΜΜΕΤΟΧΗΣ ΜΕΧΡΙ ΣΗΜΕΡΑ ΣΕ ΔΙΑΦΟΡΕΣ ΘΕΣΕΙΣ</a:t>
            </a:r>
            <a:endParaRPr lang="en-US" sz="20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18</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6" name="Chart 5"/>
          <p:cNvGraphicFramePr/>
          <p:nvPr>
            <p:extLst>
              <p:ext uri="{D42A27DB-BD31-4B8C-83A1-F6EECF244321}">
                <p14:modId xmlns:p14="http://schemas.microsoft.com/office/powerpoint/2010/main" val="1221041512"/>
              </p:ext>
            </p:extLst>
          </p:nvPr>
        </p:nvGraphicFramePr>
        <p:xfrm>
          <a:off x="179512" y="1336832"/>
          <a:ext cx="8264028" cy="48965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849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84312" y="445467"/>
            <a:ext cx="7992888" cy="531326"/>
          </a:xfrm>
          <a:noFill/>
        </p:spPr>
        <p:txBody>
          <a:bodyPr>
            <a:noAutofit/>
          </a:bodyPr>
          <a:lstStyle/>
          <a:p>
            <a:pPr defTabSz="1363663"/>
            <a:r>
              <a:rPr lang="el-GR" sz="2400" dirty="0" smtClean="0">
                <a:latin typeface="Arial" panose="020B0604020202020204" pitchFamily="34" charset="0"/>
                <a:cs typeface="Arial" panose="020B0604020202020204" pitchFamily="34" charset="0"/>
              </a:rPr>
              <a:t>ΒΑΘΜΟΣ ΕΝΔΙΑΦΕΡΟΝΤΟΣ ΓΙΑ ΔΙΑΦΟΡΕΣ ΕΥΚΑΙΡΙΕΣ ΣΤΟ ΜΕΛΛΟΝ </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ΕΛΛΗΝΟΚΥΠΡΙΕΣ</a:t>
            </a:r>
            <a:endParaRPr lang="en-US" sz="24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19</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p:nvPr>
            <p:extLst>
              <p:ext uri="{D42A27DB-BD31-4B8C-83A1-F6EECF244321}">
                <p14:modId xmlns:p14="http://schemas.microsoft.com/office/powerpoint/2010/main" val="860825538"/>
              </p:ext>
            </p:extLst>
          </p:nvPr>
        </p:nvGraphicFramePr>
        <p:xfrm>
          <a:off x="148709" y="1772816"/>
          <a:ext cx="8352928" cy="44270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0026740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p:cNvSpPr>
          <p:nvPr>
            <p:ph type="title" idx="4294967295"/>
          </p:nvPr>
        </p:nvSpPr>
        <p:spPr bwMode="auto">
          <a:xfrm>
            <a:off x="285720" y="116632"/>
            <a:ext cx="7924800" cy="601662"/>
          </a:xfrm>
        </p:spPr>
        <p:txBody>
          <a:bodyPr wrap="square" lIns="91440" tIns="45720" rIns="91440" bIns="45720" numCol="1" anchorCtr="0" compatLnSpc="1">
            <a:prstTxWarp prst="textNoShape">
              <a:avLst/>
            </a:prstTxWarp>
            <a:normAutofit fontScale="90000"/>
          </a:bodyPr>
          <a:lstStyle/>
          <a:p>
            <a:pPr eaLnBrk="1" hangingPunct="1">
              <a:defRPr/>
            </a:pPr>
            <a:r>
              <a:rPr lang="el-GR" sz="2800" b="1" dirty="0" smtClean="0"/>
              <a:t>ΣΧΕΔΙΑΣΜΟΣ ΕΡΕΥΝΑΣ ΚΑΙ ΜΕΘΟΔΟΛΟΓΙΑ</a:t>
            </a:r>
            <a:endParaRPr lang="en-US" sz="2800" b="1" cap="none" dirty="0" smtClean="0"/>
          </a:p>
        </p:txBody>
      </p:sp>
      <p:sp>
        <p:nvSpPr>
          <p:cNvPr id="48134" name="Rectangle 3"/>
          <p:cNvSpPr>
            <a:spLocks noGrp="1"/>
          </p:cNvSpPr>
          <p:nvPr>
            <p:ph type="body" idx="4294967295"/>
          </p:nvPr>
        </p:nvSpPr>
        <p:spPr>
          <a:xfrm>
            <a:off x="285720" y="883272"/>
            <a:ext cx="8326909" cy="5357850"/>
          </a:xfrm>
        </p:spPr>
        <p:txBody>
          <a:bodyPr/>
          <a:lstStyle/>
          <a:p>
            <a:pPr algn="just" defTabSz="912813" eaLnBrk="1" hangingPunct="1">
              <a:lnSpc>
                <a:spcPct val="80000"/>
              </a:lnSpc>
            </a:pPr>
            <a:r>
              <a:rPr lang="el-GR" sz="1600" b="1" dirty="0" smtClean="0">
                <a:latin typeface="Arial" panose="020B0604020202020204" pitchFamily="34" charset="0"/>
                <a:cs typeface="Arial" panose="020B0604020202020204" pitchFamily="34" charset="0"/>
              </a:rPr>
              <a:t>Σκοπός</a:t>
            </a:r>
            <a:r>
              <a:rPr lang="en-GB" sz="1600" b="1" dirty="0" smtClean="0">
                <a:latin typeface="Arial" panose="020B0604020202020204" pitchFamily="34" charset="0"/>
                <a:cs typeface="Arial" panose="020B0604020202020204" pitchFamily="34" charset="0"/>
              </a:rPr>
              <a:t>: </a:t>
            </a:r>
            <a:r>
              <a:rPr lang="el-GR" sz="1600" dirty="0" smtClean="0">
                <a:latin typeface="Arial" panose="020B0604020202020204" pitchFamily="34" charset="0"/>
                <a:cs typeface="Arial" panose="020B0604020202020204" pitchFamily="34" charset="0"/>
              </a:rPr>
              <a:t>Ο στόχος της έρευνας ήταν η διερεύνηση της θέσης της γυναίκας, των  αντιλήψεων, προσδοκιών και εμπειριών τόσο των Ελληνοκυπρίων όσο και των Τουρκοκυπρίων γυναικών, σε ότι αφορά προσωπικά, επαγγελματικά και πολιτικά θέματα</a:t>
            </a:r>
          </a:p>
          <a:p>
            <a:pPr algn="just" defTabSz="912813" eaLnBrk="1" hangingPunct="1">
              <a:lnSpc>
                <a:spcPct val="80000"/>
              </a:lnSpc>
            </a:pPr>
            <a:endParaRPr lang="el-GR" sz="1600" b="1" dirty="0">
              <a:latin typeface="Arial" panose="020B0604020202020204" pitchFamily="34" charset="0"/>
              <a:cs typeface="Arial" panose="020B0604020202020204" pitchFamily="34" charset="0"/>
            </a:endParaRPr>
          </a:p>
          <a:p>
            <a:pPr algn="just" defTabSz="912813" eaLnBrk="1" hangingPunct="1">
              <a:lnSpc>
                <a:spcPct val="80000"/>
              </a:lnSpc>
            </a:pPr>
            <a:r>
              <a:rPr lang="el-GR" sz="1600" dirty="0" smtClean="0">
                <a:latin typeface="Arial" panose="020B0604020202020204" pitchFamily="34" charset="0"/>
                <a:cs typeface="Arial" panose="020B0604020202020204" pitchFamily="34" charset="0"/>
              </a:rPr>
              <a:t>Η μέθοδος της έρευνας ήταν ποσοτική με τη χρήση δομημένου ερωτηματολογίου</a:t>
            </a:r>
          </a:p>
          <a:p>
            <a:pPr algn="just" defTabSz="912813" eaLnBrk="1" hangingPunct="1">
              <a:lnSpc>
                <a:spcPct val="80000"/>
              </a:lnSpc>
            </a:pPr>
            <a:endParaRPr lang="en-GB" sz="1600" dirty="0" smtClean="0">
              <a:latin typeface="Arial" panose="020B0604020202020204" pitchFamily="34" charset="0"/>
              <a:cs typeface="Arial" panose="020B0604020202020204" pitchFamily="34" charset="0"/>
            </a:endParaRPr>
          </a:p>
          <a:p>
            <a:pPr algn="just" defTabSz="912813" eaLnBrk="1" hangingPunct="1">
              <a:lnSpc>
                <a:spcPct val="80000"/>
              </a:lnSpc>
            </a:pPr>
            <a:r>
              <a:rPr lang="el-GR" sz="1600" b="1" dirty="0" smtClean="0">
                <a:latin typeface="Arial" panose="020B0604020202020204" pitchFamily="34" charset="0"/>
                <a:cs typeface="Arial" panose="020B0604020202020204" pitchFamily="34" charset="0"/>
              </a:rPr>
              <a:t>Κοινό στόχος</a:t>
            </a:r>
            <a:r>
              <a:rPr lang="en-GB" sz="1600" b="1" dirty="0" smtClean="0">
                <a:latin typeface="Arial" panose="020B0604020202020204" pitchFamily="34" charset="0"/>
                <a:cs typeface="Arial" panose="020B0604020202020204" pitchFamily="34" charset="0"/>
              </a:rPr>
              <a:t>:</a:t>
            </a:r>
            <a:r>
              <a:rPr lang="en-GB" sz="1600" dirty="0" smtClean="0">
                <a:latin typeface="Arial" panose="020B0604020202020204" pitchFamily="34" charset="0"/>
                <a:cs typeface="Arial" panose="020B0604020202020204" pitchFamily="34" charset="0"/>
              </a:rPr>
              <a:t> </a:t>
            </a:r>
            <a:r>
              <a:rPr lang="el-GR" sz="1600" dirty="0" smtClean="0">
                <a:latin typeface="Arial" panose="020B0604020202020204" pitchFamily="34" charset="0"/>
                <a:cs typeface="Arial" panose="020B0604020202020204" pitchFamily="34" charset="0"/>
              </a:rPr>
              <a:t>Γυναίκες ηλικίας 18 χρονών και άνω, με δείγμα αντιπροσωπευτικό του πληθυσμού σε ότι αφορά δημογραφικές παραμέτρους σε κάθε μια από τις κοινότητες</a:t>
            </a:r>
            <a:endParaRPr lang="en-GB" sz="1600" b="1" dirty="0" smtClean="0">
              <a:latin typeface="Arial" panose="020B0604020202020204" pitchFamily="34" charset="0"/>
              <a:cs typeface="Arial" panose="020B0604020202020204" pitchFamily="34" charset="0"/>
            </a:endParaRPr>
          </a:p>
          <a:p>
            <a:pPr algn="just" defTabSz="912813" eaLnBrk="1" hangingPunct="1">
              <a:lnSpc>
                <a:spcPct val="80000"/>
              </a:lnSpc>
            </a:pPr>
            <a:endParaRPr lang="el-GR" sz="1600" b="1" dirty="0" smtClean="0">
              <a:latin typeface="Arial" panose="020B0604020202020204" pitchFamily="34" charset="0"/>
              <a:cs typeface="Arial" panose="020B0604020202020204" pitchFamily="34" charset="0"/>
            </a:endParaRPr>
          </a:p>
          <a:p>
            <a:pPr algn="just" defTabSz="912813" eaLnBrk="1" hangingPunct="1">
              <a:lnSpc>
                <a:spcPct val="80000"/>
              </a:lnSpc>
            </a:pPr>
            <a:r>
              <a:rPr lang="el-GR" sz="1600" b="1" dirty="0" smtClean="0">
                <a:latin typeface="Arial" panose="020B0604020202020204" pitchFamily="34" charset="0"/>
                <a:cs typeface="Arial" panose="020B0604020202020204" pitchFamily="34" charset="0"/>
              </a:rPr>
              <a:t>Μέγεθος δείγματος κατά κοινότητα</a:t>
            </a:r>
            <a:r>
              <a:rPr lang="en-GB" sz="1600" b="1" dirty="0" smtClean="0">
                <a:latin typeface="Arial" panose="020B0604020202020204" pitchFamily="34" charset="0"/>
                <a:cs typeface="Arial" panose="020B0604020202020204" pitchFamily="34" charset="0"/>
              </a:rPr>
              <a:t>:  </a:t>
            </a:r>
          </a:p>
          <a:p>
            <a:pPr lvl="1" algn="just" defTabSz="912813" eaLnBrk="1" hangingPunct="1">
              <a:lnSpc>
                <a:spcPct val="80000"/>
              </a:lnSpc>
            </a:pPr>
            <a:r>
              <a:rPr lang="en-GB" sz="1600" dirty="0" smtClean="0">
                <a:latin typeface="Arial" panose="020B0604020202020204" pitchFamily="34" charset="0"/>
                <a:cs typeface="Arial" panose="020B0604020202020204" pitchFamily="34" charset="0"/>
              </a:rPr>
              <a:t>350 </a:t>
            </a:r>
            <a:r>
              <a:rPr lang="el-GR" sz="1600" dirty="0" smtClean="0">
                <a:latin typeface="Arial" panose="020B0604020202020204" pitchFamily="34" charset="0"/>
                <a:cs typeface="Arial" panose="020B0604020202020204" pitchFamily="34" charset="0"/>
              </a:rPr>
              <a:t>Ελληνοκύπριες γυναίκες</a:t>
            </a:r>
            <a:endParaRPr lang="en-GB" sz="1600" dirty="0" smtClean="0">
              <a:latin typeface="Arial" panose="020B0604020202020204" pitchFamily="34" charset="0"/>
              <a:cs typeface="Arial" panose="020B0604020202020204" pitchFamily="34" charset="0"/>
            </a:endParaRPr>
          </a:p>
          <a:p>
            <a:pPr lvl="1" algn="just" defTabSz="912813" eaLnBrk="1" hangingPunct="1">
              <a:lnSpc>
                <a:spcPct val="80000"/>
              </a:lnSpc>
            </a:pPr>
            <a:r>
              <a:rPr lang="en-GB" sz="1600" dirty="0" smtClean="0">
                <a:latin typeface="Arial" panose="020B0604020202020204" pitchFamily="34" charset="0"/>
                <a:cs typeface="Arial" panose="020B0604020202020204" pitchFamily="34" charset="0"/>
              </a:rPr>
              <a:t>355 </a:t>
            </a:r>
            <a:r>
              <a:rPr lang="el-GR" sz="1600" dirty="0" smtClean="0">
                <a:latin typeface="Arial" panose="020B0604020202020204" pitchFamily="34" charset="0"/>
                <a:cs typeface="Arial" panose="020B0604020202020204" pitchFamily="34" charset="0"/>
              </a:rPr>
              <a:t>Τουρκοκύπριες γυναίκες</a:t>
            </a:r>
            <a:endParaRPr lang="en-GB" sz="1600" dirty="0">
              <a:latin typeface="Arial" panose="020B0604020202020204" pitchFamily="34" charset="0"/>
              <a:cs typeface="Arial" panose="020B0604020202020204" pitchFamily="34" charset="0"/>
            </a:endParaRPr>
          </a:p>
          <a:p>
            <a:pPr algn="just" defTabSz="912813" eaLnBrk="1" hangingPunct="1">
              <a:lnSpc>
                <a:spcPct val="80000"/>
              </a:lnSpc>
            </a:pPr>
            <a:endParaRPr lang="en-GB" sz="1600" b="1" dirty="0" smtClean="0">
              <a:latin typeface="Arial" panose="020B0604020202020204" pitchFamily="34" charset="0"/>
              <a:cs typeface="Arial" panose="020B0604020202020204" pitchFamily="34" charset="0"/>
            </a:endParaRPr>
          </a:p>
          <a:p>
            <a:pPr algn="just" defTabSz="912813" eaLnBrk="1" hangingPunct="1">
              <a:lnSpc>
                <a:spcPct val="80000"/>
              </a:lnSpc>
            </a:pPr>
            <a:r>
              <a:rPr lang="el-GR" sz="1600" b="1" dirty="0" smtClean="0">
                <a:latin typeface="Arial" panose="020B0604020202020204" pitchFamily="34" charset="0"/>
                <a:cs typeface="Arial" panose="020B0604020202020204" pitchFamily="34" charset="0"/>
              </a:rPr>
              <a:t>Δειγματοληψία και μέθοδος συνεντεύξεων:</a:t>
            </a:r>
            <a:endParaRPr lang="en-GB" sz="1600" b="1" dirty="0" smtClean="0">
              <a:latin typeface="Arial" panose="020B0604020202020204" pitchFamily="34" charset="0"/>
              <a:cs typeface="Arial" panose="020B0604020202020204" pitchFamily="34" charset="0"/>
            </a:endParaRPr>
          </a:p>
          <a:p>
            <a:pPr lvl="1" algn="just" defTabSz="912813" eaLnBrk="1" hangingPunct="1">
              <a:lnSpc>
                <a:spcPct val="80000"/>
              </a:lnSpc>
            </a:pPr>
            <a:r>
              <a:rPr lang="el-GR" sz="1600" dirty="0" smtClean="0">
                <a:latin typeface="Arial" panose="020B0604020202020204" pitchFamily="34" charset="0"/>
                <a:cs typeface="Arial" panose="020B0604020202020204" pitchFamily="34" charset="0"/>
              </a:rPr>
              <a:t>Οι </a:t>
            </a:r>
            <a:r>
              <a:rPr lang="el-GR" sz="1600" dirty="0" err="1" smtClean="0">
                <a:latin typeface="Arial" panose="020B0604020202020204" pitchFamily="34" charset="0"/>
                <a:cs typeface="Arial" panose="020B0604020202020204" pitchFamily="34" charset="0"/>
              </a:rPr>
              <a:t>ερωτούμενες</a:t>
            </a:r>
            <a:r>
              <a:rPr lang="el-GR" sz="1600" dirty="0" smtClean="0">
                <a:latin typeface="Arial" panose="020B0604020202020204" pitchFamily="34" charset="0"/>
                <a:cs typeface="Arial" panose="020B0604020202020204" pitchFamily="34" charset="0"/>
              </a:rPr>
              <a:t> επιλέγηκαν τυχαία και απάντησαν στο ερωτηματολόγιο μέσω τηλεφωνικών συνεντεύξεων</a:t>
            </a:r>
            <a:endParaRPr lang="en-GB" sz="1600" b="1" dirty="0" smtClean="0">
              <a:latin typeface="Arial" panose="020B0604020202020204" pitchFamily="34" charset="0"/>
              <a:cs typeface="Arial" panose="020B0604020202020204" pitchFamily="34" charset="0"/>
            </a:endParaRPr>
          </a:p>
          <a:p>
            <a:pPr algn="just" defTabSz="912813" eaLnBrk="1" hangingPunct="1">
              <a:lnSpc>
                <a:spcPct val="80000"/>
              </a:lnSpc>
            </a:pPr>
            <a:endParaRPr lang="el-GR" sz="1600" b="1" dirty="0" smtClean="0">
              <a:latin typeface="Arial" panose="020B0604020202020204" pitchFamily="34" charset="0"/>
              <a:cs typeface="Arial" panose="020B0604020202020204" pitchFamily="34" charset="0"/>
            </a:endParaRPr>
          </a:p>
          <a:p>
            <a:pPr algn="just" defTabSz="912813" eaLnBrk="1" hangingPunct="1">
              <a:lnSpc>
                <a:spcPct val="80000"/>
              </a:lnSpc>
            </a:pPr>
            <a:r>
              <a:rPr lang="el-GR" sz="1600" b="1" dirty="0" smtClean="0">
                <a:latin typeface="Arial" panose="020B0604020202020204" pitchFamily="34" charset="0"/>
                <a:cs typeface="Arial" panose="020B0604020202020204" pitchFamily="34" charset="0"/>
              </a:rPr>
              <a:t>Μικρής διάρκειας ερωτηματολόγιο</a:t>
            </a:r>
            <a:r>
              <a:rPr lang="en-GB" sz="1600" dirty="0" smtClean="0">
                <a:latin typeface="Arial" panose="020B0604020202020204" pitchFamily="34" charset="0"/>
                <a:cs typeface="Arial" panose="020B0604020202020204" pitchFamily="34" charset="0"/>
              </a:rPr>
              <a:t>,</a:t>
            </a:r>
            <a:r>
              <a:rPr lang="el-GR" sz="1600" dirty="0" smtClean="0">
                <a:latin typeface="Arial" panose="020B0604020202020204" pitchFamily="34" charset="0"/>
                <a:cs typeface="Arial" panose="020B0604020202020204" pitchFamily="34" charset="0"/>
              </a:rPr>
              <a:t> διάρκειας περίπου 20 λεπτών στην πλήρη του μορφή</a:t>
            </a:r>
          </a:p>
          <a:p>
            <a:pPr algn="just" defTabSz="912813" eaLnBrk="1" hangingPunct="1">
              <a:lnSpc>
                <a:spcPct val="80000"/>
              </a:lnSpc>
            </a:pPr>
            <a:endParaRPr lang="en-GB" sz="1600" dirty="0">
              <a:latin typeface="Arial" panose="020B0604020202020204" pitchFamily="34" charset="0"/>
              <a:cs typeface="Arial" panose="020B0604020202020204" pitchFamily="34" charset="0"/>
            </a:endParaRPr>
          </a:p>
          <a:p>
            <a:pPr algn="just" defTabSz="912813" eaLnBrk="1" hangingPunct="1">
              <a:lnSpc>
                <a:spcPct val="80000"/>
              </a:lnSpc>
            </a:pPr>
            <a:r>
              <a:rPr lang="el-GR" sz="1600" b="1" dirty="0" smtClean="0">
                <a:latin typeface="Arial" panose="020B0604020202020204" pitchFamily="34" charset="0"/>
                <a:cs typeface="Arial" panose="020B0604020202020204" pitchFamily="34" charset="0"/>
              </a:rPr>
              <a:t>Περίοδος Συλλογής Στοιχείων</a:t>
            </a:r>
            <a:r>
              <a:rPr lang="en-GB" sz="1600" b="1" dirty="0" smtClean="0">
                <a:latin typeface="Arial" panose="020B0604020202020204" pitchFamily="34" charset="0"/>
                <a:cs typeface="Arial" panose="020B0604020202020204" pitchFamily="34" charset="0"/>
              </a:rPr>
              <a:t>: </a:t>
            </a:r>
            <a:r>
              <a:rPr lang="el-GR" sz="1600" dirty="0" smtClean="0">
                <a:latin typeface="Arial" panose="020B0604020202020204" pitchFamily="34" charset="0"/>
                <a:cs typeface="Arial" panose="020B0604020202020204" pitchFamily="34" charset="0"/>
              </a:rPr>
              <a:t>Νοέμβριος</a:t>
            </a:r>
            <a:r>
              <a:rPr lang="en-GB" sz="1600" dirty="0" smtClean="0">
                <a:latin typeface="Arial" panose="020B0604020202020204" pitchFamily="34" charset="0"/>
                <a:cs typeface="Arial" panose="020B0604020202020204" pitchFamily="34" charset="0"/>
              </a:rPr>
              <a:t> 2017</a:t>
            </a:r>
            <a:endParaRPr lang="en-GB" sz="1600" dirty="0">
              <a:latin typeface="Arial" panose="020B0604020202020204" pitchFamily="34" charset="0"/>
              <a:cs typeface="Arial" panose="020B0604020202020204" pitchFamily="34" charset="0"/>
            </a:endParaRPr>
          </a:p>
          <a:p>
            <a:pPr marL="0" indent="0" algn="just" defTabSz="912813" eaLnBrk="1" hangingPunct="1">
              <a:lnSpc>
                <a:spcPct val="80000"/>
              </a:lnSpc>
              <a:buNone/>
            </a:pPr>
            <a:endParaRPr lang="en-GB" sz="1600" dirty="0" smtClean="0">
              <a:latin typeface="Arial" panose="020B0604020202020204" pitchFamily="34" charset="0"/>
              <a:cs typeface="Arial" panose="020B0604020202020204" pitchFamily="34" charset="0"/>
            </a:endParaRPr>
          </a:p>
        </p:txBody>
      </p:sp>
      <p:sp>
        <p:nvSpPr>
          <p:cNvPr id="8"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2</a:t>
            </a:fld>
            <a:endParaRPr lang="en-US" dirty="0"/>
          </a:p>
        </p:txBody>
      </p:sp>
    </p:spTree>
    <p:extLst>
      <p:ext uri="{BB962C8B-B14F-4D97-AF65-F5344CB8AC3E}">
        <p14:creationId xmlns:p14="http://schemas.microsoft.com/office/powerpoint/2010/main" val="10727863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84312" y="445467"/>
            <a:ext cx="7992888" cy="531326"/>
          </a:xfrm>
          <a:noFill/>
        </p:spPr>
        <p:txBody>
          <a:bodyPr>
            <a:noAutofit/>
          </a:bodyPr>
          <a:lstStyle/>
          <a:p>
            <a:pPr defTabSz="1363663"/>
            <a:r>
              <a:rPr lang="el-GR" sz="2400" dirty="0">
                <a:latin typeface="Arial" panose="020B0604020202020204" pitchFamily="34" charset="0"/>
                <a:cs typeface="Arial" panose="020B0604020202020204" pitchFamily="34" charset="0"/>
              </a:rPr>
              <a:t>ΒΑΘΜΟΣ ΕΝΔΙΑΦΕΡΟΝΤΟΣ ΓΙΑ ΔΙΑΦΟΡΕΣ </a:t>
            </a:r>
            <a:r>
              <a:rPr lang="el-GR" sz="2400" dirty="0" smtClean="0">
                <a:latin typeface="Arial" panose="020B0604020202020204" pitchFamily="34" charset="0"/>
                <a:cs typeface="Arial" panose="020B0604020202020204" pitchFamily="34" charset="0"/>
              </a:rPr>
              <a:t>ΕΥΚΑΙΡΙΕΣ </a:t>
            </a:r>
            <a:r>
              <a:rPr lang="el-GR" sz="2400" dirty="0">
                <a:latin typeface="Arial" panose="020B0604020202020204" pitchFamily="34" charset="0"/>
                <a:cs typeface="Arial" panose="020B0604020202020204" pitchFamily="34" charset="0"/>
              </a:rPr>
              <a:t>ΣΤΟ ΜΕΛΛΟΝ </a:t>
            </a:r>
            <a:r>
              <a:rPr lang="en-US" sz="2400" dirty="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ΤΟΥΡΚΟΚΥΠΡΙΕΣ</a:t>
            </a:r>
            <a:endParaRPr lang="en-US" sz="24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20</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p:nvPr>
            <p:extLst>
              <p:ext uri="{D42A27DB-BD31-4B8C-83A1-F6EECF244321}">
                <p14:modId xmlns:p14="http://schemas.microsoft.com/office/powerpoint/2010/main" val="475420047"/>
              </p:ext>
            </p:extLst>
          </p:nvPr>
        </p:nvGraphicFramePr>
        <p:xfrm>
          <a:off x="148709" y="1772816"/>
          <a:ext cx="8352928" cy="44270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5683668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84312" y="445467"/>
            <a:ext cx="8297688" cy="531326"/>
          </a:xfrm>
          <a:noFill/>
        </p:spPr>
        <p:txBody>
          <a:bodyPr>
            <a:noAutofit/>
          </a:bodyPr>
          <a:lstStyle/>
          <a:p>
            <a:pPr defTabSz="1363663"/>
            <a:r>
              <a:rPr lang="el-GR" sz="2400" dirty="0" smtClean="0">
                <a:latin typeface="Arial" panose="020B0604020202020204" pitchFamily="34" charset="0"/>
                <a:cs typeface="Arial" panose="020B0604020202020204" pitchFamily="34" charset="0"/>
              </a:rPr>
              <a:t>ΑΝΤΙΛΗΨΕΙΣ ΓΙΑ ΤΗ ΘΕΣΗ ΤΗΣ ΓΥΝΑΙΚΑΣ </a:t>
            </a:r>
            <a:br>
              <a:rPr lang="el-GR"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a:t>
            </a:r>
            <a:r>
              <a:rPr lang="el-GR" sz="2400" dirty="0" smtClean="0">
                <a:latin typeface="Arial" panose="020B0604020202020204" pitchFamily="34" charset="0"/>
                <a:cs typeface="Arial" panose="020B0604020202020204" pitchFamily="34" charset="0"/>
              </a:rPr>
              <a:t> ΕΛΛΗΝΟΚΥΠΡΙΕΣ</a:t>
            </a:r>
            <a:endParaRPr lang="en-US" sz="24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21</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p:nvPr>
            <p:extLst>
              <p:ext uri="{D42A27DB-BD31-4B8C-83A1-F6EECF244321}">
                <p14:modId xmlns:p14="http://schemas.microsoft.com/office/powerpoint/2010/main" val="2103800216"/>
              </p:ext>
            </p:extLst>
          </p:nvPr>
        </p:nvGraphicFramePr>
        <p:xfrm>
          <a:off x="148709" y="1772816"/>
          <a:ext cx="8352928" cy="44270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388772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84312" y="445467"/>
            <a:ext cx="7992888" cy="531326"/>
          </a:xfrm>
          <a:noFill/>
        </p:spPr>
        <p:txBody>
          <a:bodyPr>
            <a:noAutofit/>
          </a:bodyPr>
          <a:lstStyle/>
          <a:p>
            <a:pPr defTabSz="1363663"/>
            <a:r>
              <a:rPr lang="el-GR" sz="2400" dirty="0">
                <a:latin typeface="Arial" panose="020B0604020202020204" pitchFamily="34" charset="0"/>
                <a:cs typeface="Arial" panose="020B0604020202020204" pitchFamily="34" charset="0"/>
              </a:rPr>
              <a:t>ΑΝΤΙΛΗΨΕΙΣ ΓΙΑ ΤΗ ΘΕΣΗ ΤΗΣ ΓΥΝΑΙΚΑΣ </a:t>
            </a:r>
            <a:br>
              <a:rPr lang="el-GR"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ΤΟΥΡΚΟΚΥΠΡΙΕΣ</a:t>
            </a:r>
            <a:endParaRPr lang="en-US" sz="24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22</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p:nvPr>
            <p:extLst>
              <p:ext uri="{D42A27DB-BD31-4B8C-83A1-F6EECF244321}">
                <p14:modId xmlns:p14="http://schemas.microsoft.com/office/powerpoint/2010/main" val="1090356559"/>
              </p:ext>
            </p:extLst>
          </p:nvPr>
        </p:nvGraphicFramePr>
        <p:xfrm>
          <a:off x="148709" y="1772816"/>
          <a:ext cx="8352928" cy="44270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4430982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84312" y="445467"/>
            <a:ext cx="7992888" cy="531326"/>
          </a:xfrm>
          <a:noFill/>
        </p:spPr>
        <p:txBody>
          <a:bodyPr>
            <a:noAutofit/>
          </a:bodyPr>
          <a:lstStyle/>
          <a:p>
            <a:pPr defTabSz="1363663"/>
            <a:r>
              <a:rPr lang="el-GR" sz="2400" dirty="0">
                <a:latin typeface="Arial" panose="020B0604020202020204" pitchFamily="34" charset="0"/>
                <a:cs typeface="Arial" panose="020B0604020202020204" pitchFamily="34" charset="0"/>
              </a:rPr>
              <a:t>ΑΝΤΙΛΗΨΕΙΣ ΓΙΑ ΤΗ ΘΕΣΗ ΤΗΣ ΓΥΝΑΙΚΑΣ </a:t>
            </a:r>
            <a:endParaRPr lang="en-US" sz="24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23</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6" name="Chart 5"/>
          <p:cNvGraphicFramePr/>
          <p:nvPr>
            <p:extLst>
              <p:ext uri="{D42A27DB-BD31-4B8C-83A1-F6EECF244321}">
                <p14:modId xmlns:p14="http://schemas.microsoft.com/office/powerpoint/2010/main" val="1807935527"/>
              </p:ext>
            </p:extLst>
          </p:nvPr>
        </p:nvGraphicFramePr>
        <p:xfrm>
          <a:off x="179512" y="1336832"/>
          <a:ext cx="8264028" cy="48965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0530311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84312" y="445467"/>
            <a:ext cx="7992888" cy="531326"/>
          </a:xfrm>
          <a:noFill/>
        </p:spPr>
        <p:txBody>
          <a:bodyPr>
            <a:noAutofit/>
          </a:bodyPr>
          <a:lstStyle/>
          <a:p>
            <a:pPr defTabSz="1363663"/>
            <a:r>
              <a:rPr lang="el-GR" sz="2400" dirty="0">
                <a:latin typeface="Arial" panose="020B0604020202020204" pitchFamily="34" charset="0"/>
                <a:cs typeface="Arial" panose="020B0604020202020204" pitchFamily="34" charset="0"/>
              </a:rPr>
              <a:t>ΑΝΤΙΛΗΨΕΙΣ ΓΙΑ </a:t>
            </a:r>
            <a:r>
              <a:rPr lang="el-GR" sz="2400" dirty="0" smtClean="0">
                <a:latin typeface="Arial" panose="020B0604020202020204" pitchFamily="34" charset="0"/>
                <a:cs typeface="Arial" panose="020B0604020202020204" pitchFamily="34" charset="0"/>
              </a:rPr>
              <a:t>ΤΗΝ ΠΟΛΙΤΙΚΗ ΚΑΤΑΣΤΑΣΗ ΣΤΗΝ ΚΥΠΡΟ </a:t>
            </a:r>
            <a:r>
              <a:rPr lang="en-US" sz="2400" dirty="0" smtClean="0">
                <a:latin typeface="Arial" panose="020B0604020202020204" pitchFamily="34" charset="0"/>
                <a:cs typeface="Arial" panose="020B0604020202020204" pitchFamily="34" charset="0"/>
              </a:rPr>
              <a:t>–</a:t>
            </a:r>
            <a:r>
              <a:rPr lang="el-GR" sz="2400" dirty="0" smtClean="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ΕΛΛΗΝΟΚΥΠΡΙΕΣ</a:t>
            </a:r>
            <a:endParaRPr lang="en-US" sz="24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24</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p:nvPr>
            <p:extLst>
              <p:ext uri="{D42A27DB-BD31-4B8C-83A1-F6EECF244321}">
                <p14:modId xmlns:p14="http://schemas.microsoft.com/office/powerpoint/2010/main" val="3674633742"/>
              </p:ext>
            </p:extLst>
          </p:nvPr>
        </p:nvGraphicFramePr>
        <p:xfrm>
          <a:off x="148709" y="1772816"/>
          <a:ext cx="8352928" cy="44270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90548"/>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84312" y="445467"/>
            <a:ext cx="7992888" cy="531326"/>
          </a:xfrm>
          <a:noFill/>
        </p:spPr>
        <p:txBody>
          <a:bodyPr>
            <a:noAutofit/>
          </a:bodyPr>
          <a:lstStyle/>
          <a:p>
            <a:pPr defTabSz="1363663"/>
            <a:r>
              <a:rPr lang="el-GR" sz="2400" dirty="0">
                <a:latin typeface="Arial" panose="020B0604020202020204" pitchFamily="34" charset="0"/>
                <a:cs typeface="Arial" panose="020B0604020202020204" pitchFamily="34" charset="0"/>
              </a:rPr>
              <a:t>ΑΝΤΙΛΗΨΕΙΣ ΓΙΑ ΤΗΝ ΠΟΛΙΤΙΚΗ ΚΑΤΑΣΤΑΣΗ ΣΤΗΝ ΚΥΠΡΟ </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ΤΟΥΡΚΟΚΥΠΡΙΕΣ</a:t>
            </a:r>
            <a:endParaRPr lang="en-US" sz="24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25</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p:nvPr>
            <p:extLst>
              <p:ext uri="{D42A27DB-BD31-4B8C-83A1-F6EECF244321}">
                <p14:modId xmlns:p14="http://schemas.microsoft.com/office/powerpoint/2010/main" val="1060819131"/>
              </p:ext>
            </p:extLst>
          </p:nvPr>
        </p:nvGraphicFramePr>
        <p:xfrm>
          <a:off x="148709" y="1772816"/>
          <a:ext cx="8352928" cy="44270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4791405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84312" y="445467"/>
            <a:ext cx="7992888" cy="531326"/>
          </a:xfrm>
          <a:noFill/>
        </p:spPr>
        <p:txBody>
          <a:bodyPr>
            <a:noAutofit/>
          </a:bodyPr>
          <a:lstStyle/>
          <a:p>
            <a:pPr defTabSz="1363663"/>
            <a:r>
              <a:rPr lang="el-GR" sz="2000" dirty="0">
                <a:latin typeface="Arial" panose="020B0604020202020204" pitchFamily="34" charset="0"/>
                <a:cs typeface="Arial" panose="020B0604020202020204" pitchFamily="34" charset="0"/>
              </a:rPr>
              <a:t>ΑΝΤΙΛΗΨΕΙΣ ΓΙΑ ΤΗΝ ΠΟΛΙΤΙΚΗ ΚΑΤΑΣΤΑΣΗ ΣΤΗΝ ΚΥΠΡΟ </a:t>
            </a:r>
            <a:endParaRPr lang="en-US" sz="20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26</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6" name="Chart 5"/>
          <p:cNvGraphicFramePr/>
          <p:nvPr>
            <p:extLst>
              <p:ext uri="{D42A27DB-BD31-4B8C-83A1-F6EECF244321}">
                <p14:modId xmlns:p14="http://schemas.microsoft.com/office/powerpoint/2010/main" val="100717282"/>
              </p:ext>
            </p:extLst>
          </p:nvPr>
        </p:nvGraphicFramePr>
        <p:xfrm>
          <a:off x="179512" y="1336832"/>
          <a:ext cx="8264028" cy="48965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6621492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84312" y="555446"/>
            <a:ext cx="7992888" cy="531326"/>
          </a:xfrm>
          <a:noFill/>
        </p:spPr>
        <p:txBody>
          <a:bodyPr>
            <a:noAutofit/>
          </a:bodyPr>
          <a:lstStyle/>
          <a:p>
            <a:pPr defTabSz="1363663"/>
            <a:r>
              <a:rPr lang="el-GR" sz="2000" dirty="0" smtClean="0"/>
              <a:t>ΣΥΧΝΟΤΗΤΑ ΠΡΟΣΩΠΙΚΗΣ ΕΠΑΦΗΣ ΜΕ ΓΥΝΑΙΚΕΣ ΑΠΟ ΤΗΝ ΑΛΛΗ ΚΟΙΝΟΤΗΤΑ</a:t>
            </a:r>
            <a:endParaRPr lang="en-US" sz="20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27</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p:nvPr>
            <p:extLst>
              <p:ext uri="{D42A27DB-BD31-4B8C-83A1-F6EECF244321}">
                <p14:modId xmlns:p14="http://schemas.microsoft.com/office/powerpoint/2010/main" val="2444030322"/>
              </p:ext>
            </p:extLst>
          </p:nvPr>
        </p:nvGraphicFramePr>
        <p:xfrm>
          <a:off x="243074" y="1843498"/>
          <a:ext cx="8352928" cy="32364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89413186"/>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84312" y="555446"/>
            <a:ext cx="7992888" cy="531326"/>
          </a:xfrm>
          <a:noFill/>
        </p:spPr>
        <p:txBody>
          <a:bodyPr>
            <a:noAutofit/>
          </a:bodyPr>
          <a:lstStyle/>
          <a:p>
            <a:pPr defTabSz="1363663"/>
            <a:r>
              <a:rPr lang="el-GR" sz="2000" dirty="0" smtClean="0"/>
              <a:t>ΠΟΛΙΤΙΚΗ ΤΟΠΟΘΕΤΗΣΗ</a:t>
            </a:r>
            <a:endParaRPr lang="en-US" sz="20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28</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p:nvPr>
            <p:extLst>
              <p:ext uri="{D42A27DB-BD31-4B8C-83A1-F6EECF244321}">
                <p14:modId xmlns:p14="http://schemas.microsoft.com/office/powerpoint/2010/main" val="2136301677"/>
              </p:ext>
            </p:extLst>
          </p:nvPr>
        </p:nvGraphicFramePr>
        <p:xfrm>
          <a:off x="251520" y="1700808"/>
          <a:ext cx="8352928" cy="2377590"/>
        </p:xfrm>
        <a:graphic>
          <a:graphicData uri="http://schemas.openxmlformats.org/drawingml/2006/chart">
            <c:chart xmlns:c="http://schemas.openxmlformats.org/drawingml/2006/chart" xmlns:r="http://schemas.openxmlformats.org/officeDocument/2006/relationships" r:id="rId3"/>
          </a:graphicData>
        </a:graphic>
      </p:graphicFrame>
      <p:sp>
        <p:nvSpPr>
          <p:cNvPr id="8" name="Subtitle 2"/>
          <p:cNvSpPr txBox="1">
            <a:spLocks/>
          </p:cNvSpPr>
          <p:nvPr/>
        </p:nvSpPr>
        <p:spPr bwMode="auto">
          <a:xfrm>
            <a:off x="281549" y="1286774"/>
            <a:ext cx="3570371" cy="326666"/>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1600" kern="1200">
                <a:solidFill>
                  <a:schemeClr val="tx1"/>
                </a:solidFill>
                <a:latin typeface="Verdana" pitchFamily="34" charset="0"/>
                <a:ea typeface="Verdana" pitchFamily="34" charset="0"/>
                <a:cs typeface="Verdana" pitchFamily="34" charset="0"/>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1400" kern="1200">
                <a:solidFill>
                  <a:schemeClr val="tx1"/>
                </a:solidFill>
                <a:latin typeface="Verdana" pitchFamily="34" charset="0"/>
                <a:ea typeface="Verdana" pitchFamily="34" charset="0"/>
                <a:cs typeface="Verdana" pitchFamily="34" charset="0"/>
              </a:defRPr>
            </a:lvl2pPr>
            <a:lvl3pPr marL="914400" indent="-182563" algn="l" rtl="0" eaLnBrk="0" fontAlgn="base" hangingPunct="0">
              <a:spcBef>
                <a:spcPct val="20000"/>
              </a:spcBef>
              <a:spcAft>
                <a:spcPct val="0"/>
              </a:spcAft>
              <a:buClr>
                <a:srgbClr val="0C61AE"/>
              </a:buClr>
              <a:buSzPct val="60000"/>
              <a:buFont typeface="Wingdings" pitchFamily="2" charset="2"/>
              <a:buChar char=""/>
              <a:defRPr kern="1200">
                <a:solidFill>
                  <a:schemeClr val="tx1"/>
                </a:solidFill>
                <a:latin typeface="Verdana" pitchFamily="34" charset="0"/>
                <a:ea typeface="Verdana" pitchFamily="34" charset="0"/>
                <a:cs typeface="Verdana" pitchFamily="34" charset="0"/>
              </a:defRPr>
            </a:lvl3pPr>
            <a:lvl4pPr marL="1187450" indent="-182563" algn="l" rtl="0" eaLnBrk="0" fontAlgn="base" hangingPunct="0">
              <a:spcBef>
                <a:spcPct val="20000"/>
              </a:spcBef>
              <a:spcAft>
                <a:spcPct val="0"/>
              </a:spcAft>
              <a:buClr>
                <a:srgbClr val="AABBDF"/>
              </a:buClr>
              <a:buSzPct val="60000"/>
              <a:buFont typeface="Wingdings" pitchFamily="2" charset="2"/>
              <a:buChar char=""/>
              <a:defRPr kern="1200">
                <a:solidFill>
                  <a:schemeClr val="tx1"/>
                </a:solidFill>
                <a:latin typeface="Verdana" pitchFamily="34" charset="0"/>
                <a:ea typeface="Verdana" pitchFamily="34" charset="0"/>
                <a:cs typeface="Verdana" pitchFamily="34" charset="0"/>
              </a:defRPr>
            </a:lvl4pPr>
            <a:lvl5pPr marL="1462088" indent="-182563" algn="l" rtl="0" eaLnBrk="0" fontAlgn="base" hangingPunct="0">
              <a:spcBef>
                <a:spcPct val="20000"/>
              </a:spcBef>
              <a:spcAft>
                <a:spcPct val="0"/>
              </a:spcAft>
              <a:buClr>
                <a:srgbClr val="AACCE9"/>
              </a:buClr>
              <a:buSzPct val="68000"/>
              <a:buFont typeface="Wingdings 2" pitchFamily="18" charset="2"/>
              <a:buChar char=""/>
              <a:defRPr sz="1600" kern="1200">
                <a:solidFill>
                  <a:schemeClr val="tx1"/>
                </a:solidFill>
                <a:latin typeface="Verdana" pitchFamily="34" charset="0"/>
                <a:ea typeface="Verdana" pitchFamily="34" charset="0"/>
                <a:cs typeface="Verdana" pitchFamily="34" charset="0"/>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eaLnBrk="1" hangingPunct="1">
              <a:buNone/>
            </a:pPr>
            <a:r>
              <a:rPr lang="el-GR" dirty="0" smtClean="0">
                <a:solidFill>
                  <a:schemeClr val="accent1">
                    <a:lumMod val="50000"/>
                  </a:schemeClr>
                </a:solidFill>
                <a:latin typeface="Arial" panose="020B0604020202020204" pitchFamily="34" charset="0"/>
                <a:cs typeface="Arial" panose="020B0604020202020204" pitchFamily="34" charset="0"/>
              </a:rPr>
              <a:t>ΣΤΗ ΒΑΣΗ ΟΛΟΥ ΤΟΥ ΔΕΙΓΜΑΤΟΣ</a:t>
            </a:r>
            <a:endParaRPr lang="en-US" dirty="0" smtClean="0">
              <a:solidFill>
                <a:schemeClr val="accent1">
                  <a:lumMod val="50000"/>
                </a:schemeClr>
              </a:solidFill>
              <a:latin typeface="Arial" panose="020B0604020202020204" pitchFamily="34" charset="0"/>
              <a:cs typeface="Arial" panose="020B0604020202020204" pitchFamily="34" charset="0"/>
            </a:endParaRPr>
          </a:p>
        </p:txBody>
      </p:sp>
      <p:sp>
        <p:nvSpPr>
          <p:cNvPr id="9" name="Subtitle 2"/>
          <p:cNvSpPr txBox="1">
            <a:spLocks/>
          </p:cNvSpPr>
          <p:nvPr/>
        </p:nvSpPr>
        <p:spPr bwMode="auto">
          <a:xfrm>
            <a:off x="251520" y="3914389"/>
            <a:ext cx="4176464" cy="251378"/>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1600" kern="1200">
                <a:solidFill>
                  <a:schemeClr val="tx1"/>
                </a:solidFill>
                <a:latin typeface="Verdana" pitchFamily="34" charset="0"/>
                <a:ea typeface="Verdana" pitchFamily="34" charset="0"/>
                <a:cs typeface="Verdana" pitchFamily="34" charset="0"/>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1400" kern="1200">
                <a:solidFill>
                  <a:schemeClr val="tx1"/>
                </a:solidFill>
                <a:latin typeface="Verdana" pitchFamily="34" charset="0"/>
                <a:ea typeface="Verdana" pitchFamily="34" charset="0"/>
                <a:cs typeface="Verdana" pitchFamily="34" charset="0"/>
              </a:defRPr>
            </a:lvl2pPr>
            <a:lvl3pPr marL="914400" indent="-182563" algn="l" rtl="0" eaLnBrk="0" fontAlgn="base" hangingPunct="0">
              <a:spcBef>
                <a:spcPct val="20000"/>
              </a:spcBef>
              <a:spcAft>
                <a:spcPct val="0"/>
              </a:spcAft>
              <a:buClr>
                <a:srgbClr val="0C61AE"/>
              </a:buClr>
              <a:buSzPct val="60000"/>
              <a:buFont typeface="Wingdings" pitchFamily="2" charset="2"/>
              <a:buChar char=""/>
              <a:defRPr kern="1200">
                <a:solidFill>
                  <a:schemeClr val="tx1"/>
                </a:solidFill>
                <a:latin typeface="Verdana" pitchFamily="34" charset="0"/>
                <a:ea typeface="Verdana" pitchFamily="34" charset="0"/>
                <a:cs typeface="Verdana" pitchFamily="34" charset="0"/>
              </a:defRPr>
            </a:lvl3pPr>
            <a:lvl4pPr marL="1187450" indent="-182563" algn="l" rtl="0" eaLnBrk="0" fontAlgn="base" hangingPunct="0">
              <a:spcBef>
                <a:spcPct val="20000"/>
              </a:spcBef>
              <a:spcAft>
                <a:spcPct val="0"/>
              </a:spcAft>
              <a:buClr>
                <a:srgbClr val="AABBDF"/>
              </a:buClr>
              <a:buSzPct val="60000"/>
              <a:buFont typeface="Wingdings" pitchFamily="2" charset="2"/>
              <a:buChar char=""/>
              <a:defRPr kern="1200">
                <a:solidFill>
                  <a:schemeClr val="tx1"/>
                </a:solidFill>
                <a:latin typeface="Verdana" pitchFamily="34" charset="0"/>
                <a:ea typeface="Verdana" pitchFamily="34" charset="0"/>
                <a:cs typeface="Verdana" pitchFamily="34" charset="0"/>
              </a:defRPr>
            </a:lvl4pPr>
            <a:lvl5pPr marL="1462088" indent="-182563" algn="l" rtl="0" eaLnBrk="0" fontAlgn="base" hangingPunct="0">
              <a:spcBef>
                <a:spcPct val="20000"/>
              </a:spcBef>
              <a:spcAft>
                <a:spcPct val="0"/>
              </a:spcAft>
              <a:buClr>
                <a:srgbClr val="AACCE9"/>
              </a:buClr>
              <a:buSzPct val="68000"/>
              <a:buFont typeface="Wingdings 2" pitchFamily="18" charset="2"/>
              <a:buChar char=""/>
              <a:defRPr sz="1600" kern="1200">
                <a:solidFill>
                  <a:schemeClr val="tx1"/>
                </a:solidFill>
                <a:latin typeface="Verdana" pitchFamily="34" charset="0"/>
                <a:ea typeface="Verdana" pitchFamily="34" charset="0"/>
                <a:cs typeface="Verdana" pitchFamily="34" charset="0"/>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eaLnBrk="1" hangingPunct="1">
              <a:buNone/>
            </a:pPr>
            <a:r>
              <a:rPr lang="el-GR" dirty="0" smtClean="0">
                <a:solidFill>
                  <a:schemeClr val="accent1">
                    <a:lumMod val="50000"/>
                  </a:schemeClr>
                </a:solidFill>
                <a:latin typeface="Arial" panose="020B0604020202020204" pitchFamily="34" charset="0"/>
                <a:cs typeface="Arial" panose="020B0604020202020204" pitchFamily="34" charset="0"/>
              </a:rPr>
              <a:t>ΣΤΗ ΒΑΣΗ ΟΛΩΝ ΟΣΩΝ ΑΠΑΝΤΗΣΑΝ</a:t>
            </a:r>
            <a:endParaRPr lang="en-US" dirty="0" smtClean="0">
              <a:solidFill>
                <a:schemeClr val="accent1">
                  <a:lumMod val="50000"/>
                </a:schemeClr>
              </a:solidFill>
              <a:latin typeface="Arial" panose="020B0604020202020204" pitchFamily="34" charset="0"/>
              <a:cs typeface="Arial" panose="020B0604020202020204" pitchFamily="34" charset="0"/>
            </a:endParaRPr>
          </a:p>
        </p:txBody>
      </p:sp>
      <p:cxnSp>
        <p:nvCxnSpPr>
          <p:cNvPr id="4" name="Straight Connector 3"/>
          <p:cNvCxnSpPr/>
          <p:nvPr/>
        </p:nvCxnSpPr>
        <p:spPr>
          <a:xfrm>
            <a:off x="251520" y="3861048"/>
            <a:ext cx="853048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2" name="Chart 11"/>
          <p:cNvGraphicFramePr/>
          <p:nvPr>
            <p:extLst>
              <p:ext uri="{D42A27DB-BD31-4B8C-83A1-F6EECF244321}">
                <p14:modId xmlns:p14="http://schemas.microsoft.com/office/powerpoint/2010/main" val="519842278"/>
              </p:ext>
            </p:extLst>
          </p:nvPr>
        </p:nvGraphicFramePr>
        <p:xfrm>
          <a:off x="432199" y="4165767"/>
          <a:ext cx="8352928" cy="237759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4931111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84312" y="445467"/>
            <a:ext cx="7992888" cy="531326"/>
          </a:xfrm>
          <a:noFill/>
        </p:spPr>
        <p:txBody>
          <a:bodyPr>
            <a:noAutofit/>
          </a:bodyPr>
          <a:lstStyle/>
          <a:p>
            <a:pPr defTabSz="1363663"/>
            <a:r>
              <a:rPr lang="el-GR" sz="2400" dirty="0" smtClean="0">
                <a:latin typeface="Arial" panose="020B0604020202020204" pitchFamily="34" charset="0"/>
                <a:cs typeface="Arial" panose="020B0604020202020204" pitchFamily="34" charset="0"/>
              </a:rPr>
              <a:t>ΣΥΓΚΡΙΤΙΚΟ ΠΡΟΦΙΛ </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ΕΡΓΑΣΙΑ</a:t>
            </a:r>
            <a:endParaRPr lang="en-US" sz="24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29</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6" name="Chart 5"/>
          <p:cNvGraphicFramePr/>
          <p:nvPr>
            <p:extLst>
              <p:ext uri="{D42A27DB-BD31-4B8C-83A1-F6EECF244321}">
                <p14:modId xmlns:p14="http://schemas.microsoft.com/office/powerpoint/2010/main" val="1229079855"/>
              </p:ext>
            </p:extLst>
          </p:nvPr>
        </p:nvGraphicFramePr>
        <p:xfrm>
          <a:off x="386962" y="1464655"/>
          <a:ext cx="3752990" cy="53933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extLst>
              <p:ext uri="{D42A27DB-BD31-4B8C-83A1-F6EECF244321}">
                <p14:modId xmlns:p14="http://schemas.microsoft.com/office/powerpoint/2010/main" val="3649933028"/>
              </p:ext>
            </p:extLst>
          </p:nvPr>
        </p:nvGraphicFramePr>
        <p:xfrm>
          <a:off x="3910356" y="1408367"/>
          <a:ext cx="4406060" cy="5075095"/>
        </p:xfrm>
        <a:graphic>
          <a:graphicData uri="http://schemas.openxmlformats.org/drawingml/2006/chart">
            <c:chart xmlns:c="http://schemas.openxmlformats.org/drawingml/2006/chart" xmlns:r="http://schemas.openxmlformats.org/officeDocument/2006/relationships" r:id="rId4"/>
          </a:graphicData>
        </a:graphic>
      </p:graphicFrame>
      <p:sp>
        <p:nvSpPr>
          <p:cNvPr id="8" name="Subtitle 2"/>
          <p:cNvSpPr txBox="1">
            <a:spLocks/>
          </p:cNvSpPr>
          <p:nvPr/>
        </p:nvSpPr>
        <p:spPr bwMode="auto">
          <a:xfrm>
            <a:off x="371761" y="1249242"/>
            <a:ext cx="3285587" cy="318251"/>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1600" kern="1200">
                <a:solidFill>
                  <a:schemeClr val="tx1"/>
                </a:solidFill>
                <a:latin typeface="Verdana" pitchFamily="34" charset="0"/>
                <a:ea typeface="Verdana" pitchFamily="34" charset="0"/>
                <a:cs typeface="Verdana" pitchFamily="34" charset="0"/>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1400" kern="1200">
                <a:solidFill>
                  <a:schemeClr val="tx1"/>
                </a:solidFill>
                <a:latin typeface="Verdana" pitchFamily="34" charset="0"/>
                <a:ea typeface="Verdana" pitchFamily="34" charset="0"/>
                <a:cs typeface="Verdana" pitchFamily="34" charset="0"/>
              </a:defRPr>
            </a:lvl2pPr>
            <a:lvl3pPr marL="914400" indent="-182563" algn="l" rtl="0" eaLnBrk="0" fontAlgn="base" hangingPunct="0">
              <a:spcBef>
                <a:spcPct val="20000"/>
              </a:spcBef>
              <a:spcAft>
                <a:spcPct val="0"/>
              </a:spcAft>
              <a:buClr>
                <a:srgbClr val="0C61AE"/>
              </a:buClr>
              <a:buSzPct val="60000"/>
              <a:buFont typeface="Wingdings" pitchFamily="2" charset="2"/>
              <a:buChar char=""/>
              <a:defRPr kern="1200">
                <a:solidFill>
                  <a:schemeClr val="tx1"/>
                </a:solidFill>
                <a:latin typeface="Verdana" pitchFamily="34" charset="0"/>
                <a:ea typeface="Verdana" pitchFamily="34" charset="0"/>
                <a:cs typeface="Verdana" pitchFamily="34" charset="0"/>
              </a:defRPr>
            </a:lvl3pPr>
            <a:lvl4pPr marL="1187450" indent="-182563" algn="l" rtl="0" eaLnBrk="0" fontAlgn="base" hangingPunct="0">
              <a:spcBef>
                <a:spcPct val="20000"/>
              </a:spcBef>
              <a:spcAft>
                <a:spcPct val="0"/>
              </a:spcAft>
              <a:buClr>
                <a:srgbClr val="AABBDF"/>
              </a:buClr>
              <a:buSzPct val="60000"/>
              <a:buFont typeface="Wingdings" pitchFamily="2" charset="2"/>
              <a:buChar char=""/>
              <a:defRPr kern="1200">
                <a:solidFill>
                  <a:schemeClr val="tx1"/>
                </a:solidFill>
                <a:latin typeface="Verdana" pitchFamily="34" charset="0"/>
                <a:ea typeface="Verdana" pitchFamily="34" charset="0"/>
                <a:cs typeface="Verdana" pitchFamily="34" charset="0"/>
              </a:defRPr>
            </a:lvl4pPr>
            <a:lvl5pPr marL="1462088" indent="-182563" algn="l" rtl="0" eaLnBrk="0" fontAlgn="base" hangingPunct="0">
              <a:spcBef>
                <a:spcPct val="20000"/>
              </a:spcBef>
              <a:spcAft>
                <a:spcPct val="0"/>
              </a:spcAft>
              <a:buClr>
                <a:srgbClr val="AACCE9"/>
              </a:buClr>
              <a:buSzPct val="68000"/>
              <a:buFont typeface="Wingdings 2" pitchFamily="18" charset="2"/>
              <a:buChar char=""/>
              <a:defRPr sz="1600" kern="1200">
                <a:solidFill>
                  <a:schemeClr val="tx1"/>
                </a:solidFill>
                <a:latin typeface="Verdana" pitchFamily="34" charset="0"/>
                <a:ea typeface="Verdana" pitchFamily="34" charset="0"/>
                <a:cs typeface="Verdana" pitchFamily="34" charset="0"/>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eaLnBrk="1" hangingPunct="1">
              <a:buNone/>
            </a:pPr>
            <a:r>
              <a:rPr lang="el-GR" dirty="0" smtClean="0">
                <a:solidFill>
                  <a:schemeClr val="accent1">
                    <a:lumMod val="50000"/>
                  </a:schemeClr>
                </a:solidFill>
                <a:latin typeface="Arial" panose="020B0604020202020204" pitchFamily="34" charset="0"/>
                <a:cs typeface="Arial" panose="020B0604020202020204" pitchFamily="34" charset="0"/>
              </a:rPr>
              <a:t>Επαγγελματική Κατάσταση </a:t>
            </a:r>
            <a:r>
              <a:rPr lang="en-US" dirty="0" smtClean="0">
                <a:solidFill>
                  <a:schemeClr val="accent1">
                    <a:lumMod val="50000"/>
                  </a:schemeClr>
                </a:solidFill>
                <a:latin typeface="Arial" panose="020B0604020202020204" pitchFamily="34" charset="0"/>
                <a:cs typeface="Arial" panose="020B0604020202020204" pitchFamily="34" charset="0"/>
              </a:rPr>
              <a:t>%</a:t>
            </a:r>
          </a:p>
        </p:txBody>
      </p:sp>
      <p:sp>
        <p:nvSpPr>
          <p:cNvPr id="9" name="Subtitle 2"/>
          <p:cNvSpPr txBox="1">
            <a:spLocks/>
          </p:cNvSpPr>
          <p:nvPr/>
        </p:nvSpPr>
        <p:spPr bwMode="auto">
          <a:xfrm>
            <a:off x="4094723" y="1233173"/>
            <a:ext cx="4809334" cy="350387"/>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1600" kern="1200">
                <a:solidFill>
                  <a:schemeClr val="tx1"/>
                </a:solidFill>
                <a:latin typeface="Verdana" pitchFamily="34" charset="0"/>
                <a:ea typeface="Verdana" pitchFamily="34" charset="0"/>
                <a:cs typeface="Verdana" pitchFamily="34" charset="0"/>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1400" kern="1200">
                <a:solidFill>
                  <a:schemeClr val="tx1"/>
                </a:solidFill>
                <a:latin typeface="Verdana" pitchFamily="34" charset="0"/>
                <a:ea typeface="Verdana" pitchFamily="34" charset="0"/>
                <a:cs typeface="Verdana" pitchFamily="34" charset="0"/>
              </a:defRPr>
            </a:lvl2pPr>
            <a:lvl3pPr marL="914400" indent="-182563" algn="l" rtl="0" eaLnBrk="0" fontAlgn="base" hangingPunct="0">
              <a:spcBef>
                <a:spcPct val="20000"/>
              </a:spcBef>
              <a:spcAft>
                <a:spcPct val="0"/>
              </a:spcAft>
              <a:buClr>
                <a:srgbClr val="0C61AE"/>
              </a:buClr>
              <a:buSzPct val="60000"/>
              <a:buFont typeface="Wingdings" pitchFamily="2" charset="2"/>
              <a:buChar char=""/>
              <a:defRPr kern="1200">
                <a:solidFill>
                  <a:schemeClr val="tx1"/>
                </a:solidFill>
                <a:latin typeface="Verdana" pitchFamily="34" charset="0"/>
                <a:ea typeface="Verdana" pitchFamily="34" charset="0"/>
                <a:cs typeface="Verdana" pitchFamily="34" charset="0"/>
              </a:defRPr>
            </a:lvl3pPr>
            <a:lvl4pPr marL="1187450" indent="-182563" algn="l" rtl="0" eaLnBrk="0" fontAlgn="base" hangingPunct="0">
              <a:spcBef>
                <a:spcPct val="20000"/>
              </a:spcBef>
              <a:spcAft>
                <a:spcPct val="0"/>
              </a:spcAft>
              <a:buClr>
                <a:srgbClr val="AABBDF"/>
              </a:buClr>
              <a:buSzPct val="60000"/>
              <a:buFont typeface="Wingdings" pitchFamily="2" charset="2"/>
              <a:buChar char=""/>
              <a:defRPr kern="1200">
                <a:solidFill>
                  <a:schemeClr val="tx1"/>
                </a:solidFill>
                <a:latin typeface="Verdana" pitchFamily="34" charset="0"/>
                <a:ea typeface="Verdana" pitchFamily="34" charset="0"/>
                <a:cs typeface="Verdana" pitchFamily="34" charset="0"/>
              </a:defRPr>
            </a:lvl4pPr>
            <a:lvl5pPr marL="1462088" indent="-182563" algn="l" rtl="0" eaLnBrk="0" fontAlgn="base" hangingPunct="0">
              <a:spcBef>
                <a:spcPct val="20000"/>
              </a:spcBef>
              <a:spcAft>
                <a:spcPct val="0"/>
              </a:spcAft>
              <a:buClr>
                <a:srgbClr val="AACCE9"/>
              </a:buClr>
              <a:buSzPct val="68000"/>
              <a:buFont typeface="Wingdings 2" pitchFamily="18" charset="2"/>
              <a:buChar char=""/>
              <a:defRPr sz="1600" kern="1200">
                <a:solidFill>
                  <a:schemeClr val="tx1"/>
                </a:solidFill>
                <a:latin typeface="Verdana" pitchFamily="34" charset="0"/>
                <a:ea typeface="Verdana" pitchFamily="34" charset="0"/>
                <a:cs typeface="Verdana" pitchFamily="34" charset="0"/>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eaLnBrk="1" hangingPunct="1">
              <a:buNone/>
            </a:pPr>
            <a:r>
              <a:rPr lang="el-GR" dirty="0" smtClean="0">
                <a:solidFill>
                  <a:schemeClr val="accent1">
                    <a:lumMod val="50000"/>
                  </a:schemeClr>
                </a:solidFill>
                <a:latin typeface="Arial" panose="020B0604020202020204" pitchFamily="34" charset="0"/>
                <a:cs typeface="Arial" panose="020B0604020202020204" pitchFamily="34" charset="0"/>
              </a:rPr>
              <a:t>Είδος Εργασίας ανάμεσα σε όσους εργάζονται </a:t>
            </a:r>
            <a:r>
              <a:rPr lang="en-US" dirty="0" smtClean="0">
                <a:solidFill>
                  <a:schemeClr val="accent1">
                    <a:lumMod val="50000"/>
                  </a:schemeClr>
                </a:solidFill>
                <a:latin typeface="Arial" panose="020B0604020202020204" pitchFamily="34" charset="0"/>
                <a:cs typeface="Arial" panose="020B0604020202020204" pitchFamily="34" charset="0"/>
              </a:rPr>
              <a:t> %</a:t>
            </a:r>
          </a:p>
        </p:txBody>
      </p:sp>
      <p:cxnSp>
        <p:nvCxnSpPr>
          <p:cNvPr id="4" name="Straight Connector 3"/>
          <p:cNvCxnSpPr/>
          <p:nvPr/>
        </p:nvCxnSpPr>
        <p:spPr>
          <a:xfrm>
            <a:off x="4117337" y="1146747"/>
            <a:ext cx="0" cy="523458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438397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p:cNvSpPr>
          <p:nvPr>
            <p:ph type="title" idx="4294967295"/>
          </p:nvPr>
        </p:nvSpPr>
        <p:spPr bwMode="auto">
          <a:xfrm>
            <a:off x="285720" y="116632"/>
            <a:ext cx="7924800" cy="601662"/>
          </a:xfrm>
        </p:spPr>
        <p:txBody>
          <a:bodyPr wrap="square" lIns="91440" tIns="45720" rIns="91440" bIns="45720" numCol="1" anchorCtr="0" compatLnSpc="1">
            <a:prstTxWarp prst="textNoShape">
              <a:avLst/>
            </a:prstTxWarp>
          </a:bodyPr>
          <a:lstStyle/>
          <a:p>
            <a:pPr eaLnBrk="1" hangingPunct="1">
              <a:defRPr/>
            </a:pPr>
            <a:r>
              <a:rPr lang="el-GR" sz="2800" b="1" dirty="0" err="1" smtClean="0"/>
              <a:t>Κυρια</a:t>
            </a:r>
            <a:r>
              <a:rPr lang="el-GR" sz="2800" b="1" dirty="0" smtClean="0"/>
              <a:t> </a:t>
            </a:r>
            <a:r>
              <a:rPr lang="el-GR" sz="2800" b="1" dirty="0" err="1"/>
              <a:t>Σ</a:t>
            </a:r>
            <a:r>
              <a:rPr lang="el-GR" sz="2800" b="1" dirty="0" err="1" smtClean="0"/>
              <a:t>υμπερασματα</a:t>
            </a:r>
            <a:endParaRPr lang="en-US" sz="2800" b="1" cap="none" dirty="0" smtClean="0"/>
          </a:p>
        </p:txBody>
      </p:sp>
      <p:sp>
        <p:nvSpPr>
          <p:cNvPr id="48134" name="Rectangle 3"/>
          <p:cNvSpPr>
            <a:spLocks noGrp="1"/>
          </p:cNvSpPr>
          <p:nvPr>
            <p:ph type="body" idx="4294967295"/>
          </p:nvPr>
        </p:nvSpPr>
        <p:spPr>
          <a:xfrm>
            <a:off x="140681" y="718294"/>
            <a:ext cx="8326909" cy="5357850"/>
          </a:xfrm>
        </p:spPr>
        <p:txBody>
          <a:bodyPr/>
          <a:lstStyle/>
          <a:p>
            <a:pPr algn="just" defTabSz="912813" eaLnBrk="1" hangingPunct="1"/>
            <a:r>
              <a:rPr lang="el-GR" sz="1600" dirty="0">
                <a:latin typeface="Arial" panose="020B0604020202020204" pitchFamily="34" charset="0"/>
                <a:cs typeface="Arial" panose="020B0604020202020204" pitchFamily="34" charset="0"/>
              </a:rPr>
              <a:t>Τα θέματα της βίας κατά των γυναικών (σωματική και ψυχολογική) είναι πρωταρχικής σημασίας για τις γυναίκες και στις δύο κοινότητες. Ομοίως, η προσωπική οικονομική ανεξαρτησία και η πρόσβαση </a:t>
            </a:r>
            <a:r>
              <a:rPr lang="el-GR" sz="1600" dirty="0" smtClean="0">
                <a:latin typeface="Arial" panose="020B0604020202020204" pitchFamily="34" charset="0"/>
                <a:cs typeface="Arial" panose="020B0604020202020204" pitchFamily="34" charset="0"/>
              </a:rPr>
              <a:t>στην</a:t>
            </a:r>
            <a:r>
              <a:rPr lang="en-US" sz="1600" dirty="0" smtClean="0">
                <a:latin typeface="Arial" panose="020B0604020202020204" pitchFamily="34" charset="0"/>
                <a:cs typeface="Arial" panose="020B0604020202020204" pitchFamily="34" charset="0"/>
              </a:rPr>
              <a:t> </a:t>
            </a:r>
            <a:r>
              <a:rPr lang="el-GR" sz="1600" dirty="0" smtClean="0">
                <a:latin typeface="Arial" panose="020B0604020202020204" pitchFamily="34" charset="0"/>
                <a:cs typeface="Arial" panose="020B0604020202020204" pitchFamily="34" charset="0"/>
              </a:rPr>
              <a:t>ιατροφαρμακευτική περίθαλψη </a:t>
            </a:r>
            <a:r>
              <a:rPr lang="el-GR" sz="1600" dirty="0">
                <a:latin typeface="Arial" panose="020B0604020202020204" pitchFamily="34" charset="0"/>
                <a:cs typeface="Arial" panose="020B0604020202020204" pitchFamily="34" charset="0"/>
              </a:rPr>
              <a:t>είναι επίσης θέματα που άπτονται </a:t>
            </a:r>
            <a:r>
              <a:rPr lang="el-GR" sz="1600" dirty="0" smtClean="0">
                <a:latin typeface="Arial" panose="020B0604020202020204" pitchFamily="34" charset="0"/>
                <a:cs typeface="Arial" panose="020B0604020202020204" pitchFamily="34" charset="0"/>
              </a:rPr>
              <a:t>των ανησυχιών των </a:t>
            </a:r>
            <a:r>
              <a:rPr lang="el-GR" sz="1600" dirty="0">
                <a:latin typeface="Arial" panose="020B0604020202020204" pitchFamily="34" charset="0"/>
                <a:cs typeface="Arial" panose="020B0604020202020204" pitchFamily="34" charset="0"/>
              </a:rPr>
              <a:t>γυναικών και των δύο κοινοτήτων</a:t>
            </a:r>
            <a:r>
              <a:rPr lang="el-GR" sz="1600" dirty="0" smtClean="0">
                <a:latin typeface="Arial" panose="020B0604020202020204" pitchFamily="34" charset="0"/>
                <a:cs typeface="Arial" panose="020B0604020202020204" pitchFamily="34" charset="0"/>
              </a:rPr>
              <a:t>. </a:t>
            </a:r>
          </a:p>
          <a:p>
            <a:pPr algn="just" defTabSz="912813" eaLnBrk="1" hangingPunct="1"/>
            <a:endParaRPr lang="el-GR" sz="1600" dirty="0" smtClean="0">
              <a:latin typeface="Arial" panose="020B0604020202020204" pitchFamily="34" charset="0"/>
              <a:cs typeface="Arial" panose="020B0604020202020204" pitchFamily="34" charset="0"/>
            </a:endParaRPr>
          </a:p>
          <a:p>
            <a:pPr algn="just" defTabSz="912813" eaLnBrk="1" hangingPunct="1"/>
            <a:r>
              <a:rPr lang="el-GR" sz="1600" dirty="0" smtClean="0">
                <a:latin typeface="Arial" panose="020B0604020202020204" pitchFamily="34" charset="0"/>
                <a:cs typeface="Arial" panose="020B0604020202020204" pitchFamily="34" charset="0"/>
              </a:rPr>
              <a:t>Η </a:t>
            </a:r>
            <a:r>
              <a:rPr lang="el-GR" sz="1600" dirty="0">
                <a:latin typeface="Arial" panose="020B0604020202020204" pitchFamily="34" charset="0"/>
                <a:cs typeface="Arial" panose="020B0604020202020204" pitchFamily="34" charset="0"/>
              </a:rPr>
              <a:t>ισότιμη πρόσβαση στις ευκαιρίες κατάρτισης και στην ισορροπία μεταξύ επαγγελματικής και προσωπικής ζωής είναι επίσης σημαντικοί τομείς ανησυχίας, κάπως περισσότερο μεταξύ </a:t>
            </a:r>
            <a:r>
              <a:rPr lang="el-GR" sz="1600" dirty="0" smtClean="0">
                <a:latin typeface="Arial" panose="020B0604020202020204" pitchFamily="34" charset="0"/>
                <a:cs typeface="Arial" panose="020B0604020202020204" pitchFamily="34" charset="0"/>
              </a:rPr>
              <a:t>των Ελληνοκυπρίων παρά των Τουρκοκυπρίων </a:t>
            </a:r>
            <a:r>
              <a:rPr lang="el-GR" sz="1600" dirty="0">
                <a:latin typeface="Arial" panose="020B0604020202020204" pitchFamily="34" charset="0"/>
                <a:cs typeface="Arial" panose="020B0604020202020204" pitchFamily="34" charset="0"/>
              </a:rPr>
              <a:t>γυναικών.</a:t>
            </a:r>
            <a:endParaRPr lang="en-GB" sz="1600" dirty="0" smtClean="0">
              <a:latin typeface="Arial" panose="020B0604020202020204" pitchFamily="34" charset="0"/>
              <a:cs typeface="Arial" panose="020B0604020202020204" pitchFamily="34" charset="0"/>
            </a:endParaRPr>
          </a:p>
          <a:p>
            <a:pPr algn="just" defTabSz="912813" eaLnBrk="1" hangingPunct="1"/>
            <a:endParaRPr lang="en-GB" sz="1600" dirty="0">
              <a:latin typeface="Arial" panose="020B0604020202020204" pitchFamily="34" charset="0"/>
              <a:cs typeface="Arial" panose="020B0604020202020204" pitchFamily="34" charset="0"/>
            </a:endParaRPr>
          </a:p>
          <a:p>
            <a:pPr algn="just" defTabSz="912813" eaLnBrk="1" hangingPunct="1"/>
            <a:r>
              <a:rPr lang="el-GR" sz="1600" dirty="0">
                <a:latin typeface="Arial" panose="020B0604020202020204" pitchFamily="34" charset="0"/>
                <a:cs typeface="Arial" panose="020B0604020202020204" pitchFamily="34" charset="0"/>
              </a:rPr>
              <a:t>Σε γενικές γραμμές, η συντριπτική πλειοψηφία των γυναικών και από τις δύο κοινότητες ισχυρίζονται ότι είναι </a:t>
            </a:r>
            <a:r>
              <a:rPr lang="el-GR" sz="1600" dirty="0" smtClean="0">
                <a:latin typeface="Arial" panose="020B0604020202020204" pitchFamily="34" charset="0"/>
                <a:cs typeface="Arial" panose="020B0604020202020204" pitchFamily="34" charset="0"/>
              </a:rPr>
              <a:t>ικανοποιημένες </a:t>
            </a:r>
            <a:r>
              <a:rPr lang="el-GR" sz="1600" dirty="0">
                <a:latin typeface="Arial" panose="020B0604020202020204" pitchFamily="34" charset="0"/>
                <a:cs typeface="Arial" panose="020B0604020202020204" pitchFamily="34" charset="0"/>
              </a:rPr>
              <a:t>από τη ζωή τους γενικά, με ιδιαιτέρως υψηλά επίπεδα ικανοποίησης </a:t>
            </a:r>
            <a:r>
              <a:rPr lang="el-GR" sz="1600" dirty="0" smtClean="0">
                <a:latin typeface="Arial" panose="020B0604020202020204" pitchFamily="34" charset="0"/>
                <a:cs typeface="Arial" panose="020B0604020202020204" pitchFamily="34" charset="0"/>
              </a:rPr>
              <a:t>όσον </a:t>
            </a:r>
            <a:r>
              <a:rPr lang="el-GR" sz="1600" dirty="0">
                <a:latin typeface="Arial" panose="020B0604020202020204" pitchFamily="34" charset="0"/>
                <a:cs typeface="Arial" panose="020B0604020202020204" pitchFamily="34" charset="0"/>
              </a:rPr>
              <a:t>αφορά την ελευθερία να κάνουν αυτά που επιλέγουν με τη ζωή τους, την επαγγελματική τους ζωή και το </a:t>
            </a:r>
            <a:r>
              <a:rPr lang="el-GR" sz="1600" dirty="0" smtClean="0">
                <a:latin typeface="Arial" panose="020B0604020202020204" pitchFamily="34" charset="0"/>
                <a:cs typeface="Arial" panose="020B0604020202020204" pitchFamily="34" charset="0"/>
              </a:rPr>
              <a:t>βιοτικό επίπεδο. </a:t>
            </a:r>
            <a:r>
              <a:rPr lang="el-GR" sz="1600" dirty="0">
                <a:latin typeface="Arial" panose="020B0604020202020204" pitchFamily="34" charset="0"/>
                <a:cs typeface="Arial" panose="020B0604020202020204" pitchFamily="34" charset="0"/>
              </a:rPr>
              <a:t>Αυτό αντικατοπτρίζεται περαιτέρω στην αντίληψη ότι η θέση των γυναικών στην κοινωνία βελτιώνεται συνολικά (περισσότερες από 3 στις 4 </a:t>
            </a:r>
            <a:r>
              <a:rPr lang="el-GR" sz="1600" dirty="0" smtClean="0">
                <a:latin typeface="Arial" panose="020B0604020202020204" pitchFamily="34" charset="0"/>
                <a:cs typeface="Arial" panose="020B0604020202020204" pitchFamily="34" charset="0"/>
              </a:rPr>
              <a:t>Ελληνοκύπριες </a:t>
            </a:r>
            <a:r>
              <a:rPr lang="el-GR" sz="1600" dirty="0">
                <a:latin typeface="Arial" panose="020B0604020202020204" pitchFamily="34" charset="0"/>
                <a:cs typeface="Arial" panose="020B0604020202020204" pitchFamily="34" charset="0"/>
              </a:rPr>
              <a:t>γυναίκες και περίπου 2 στις 3 Τουρκοκύπριες γυναίκες </a:t>
            </a:r>
            <a:r>
              <a:rPr lang="el-GR" sz="1600" dirty="0" smtClean="0">
                <a:latin typeface="Arial" panose="020B0604020202020204" pitchFamily="34" charset="0"/>
                <a:cs typeface="Arial" panose="020B0604020202020204" pitchFamily="34" charset="0"/>
              </a:rPr>
              <a:t>αναφέρουν αυτό).</a:t>
            </a:r>
          </a:p>
          <a:p>
            <a:pPr algn="just" defTabSz="912813" eaLnBrk="1" hangingPunct="1"/>
            <a:endParaRPr lang="el-GR" sz="1600" dirty="0" smtClean="0">
              <a:latin typeface="Arial" panose="020B0604020202020204" pitchFamily="34" charset="0"/>
              <a:cs typeface="Arial" panose="020B0604020202020204" pitchFamily="34" charset="0"/>
            </a:endParaRPr>
          </a:p>
          <a:p>
            <a:pPr algn="just" defTabSz="912813" eaLnBrk="1" hangingPunct="1"/>
            <a:r>
              <a:rPr lang="el-GR" sz="1600" dirty="0" smtClean="0">
                <a:latin typeface="Arial" panose="020B0604020202020204" pitchFamily="34" charset="0"/>
                <a:cs typeface="Arial" panose="020B0604020202020204" pitchFamily="34" charset="0"/>
              </a:rPr>
              <a:t>Αντίθετα</a:t>
            </a:r>
            <a:r>
              <a:rPr lang="el-GR" sz="1600" dirty="0">
                <a:latin typeface="Arial" panose="020B0604020202020204" pitchFamily="34" charset="0"/>
                <a:cs typeface="Arial" panose="020B0604020202020204" pitchFamily="34" charset="0"/>
              </a:rPr>
              <a:t>, παρατηρείται αξιοσημείωτη διαφορά όσον αφορά την ισορροπία μεταξύ επαγγελματικής και προσωπικής ζωής και την αναγνώριση δεξιοτήτων, ικανοτήτων και προσόντων, σε σχέση με τις οποίες οι </a:t>
            </a:r>
            <a:r>
              <a:rPr lang="el-GR" sz="1600" dirty="0" smtClean="0">
                <a:latin typeface="Arial" panose="020B0604020202020204" pitchFamily="34" charset="0"/>
                <a:cs typeface="Arial" panose="020B0604020202020204" pitchFamily="34" charset="0"/>
              </a:rPr>
              <a:t>Ελληνοκύπριες </a:t>
            </a:r>
            <a:r>
              <a:rPr lang="el-GR" sz="1600" dirty="0">
                <a:latin typeface="Arial" panose="020B0604020202020204" pitchFamily="34" charset="0"/>
                <a:cs typeface="Arial" panose="020B0604020202020204" pitchFamily="34" charset="0"/>
              </a:rPr>
              <a:t>γυναίκες είναι σημαντικά πιο ικανοποιημένες από </a:t>
            </a:r>
            <a:r>
              <a:rPr lang="el-GR" sz="1600" dirty="0" smtClean="0">
                <a:latin typeface="Arial" panose="020B0604020202020204" pitchFamily="34" charset="0"/>
                <a:cs typeface="Arial" panose="020B0604020202020204" pitchFamily="34" charset="0"/>
              </a:rPr>
              <a:t>τις αντίστοιχες Τουρκοκύπριες</a:t>
            </a:r>
            <a:r>
              <a:rPr lang="el-GR" sz="1600" dirty="0">
                <a:latin typeface="Arial" panose="020B0604020202020204" pitchFamily="34" charset="0"/>
                <a:cs typeface="Arial" panose="020B0604020202020204" pitchFamily="34" charset="0"/>
              </a:rPr>
              <a:t>.</a:t>
            </a:r>
          </a:p>
          <a:p>
            <a:pPr algn="just" defTabSz="912813" eaLnBrk="1" hangingPunct="1"/>
            <a:endParaRPr lang="el-GR" sz="1600" dirty="0" smtClean="0">
              <a:latin typeface="Arial" panose="020B0604020202020204" pitchFamily="34" charset="0"/>
              <a:cs typeface="Arial" panose="020B0604020202020204" pitchFamily="34" charset="0"/>
            </a:endParaRPr>
          </a:p>
          <a:p>
            <a:pPr marL="0" indent="0" algn="just" defTabSz="912813" eaLnBrk="1" hangingPunct="1">
              <a:buNone/>
            </a:pPr>
            <a:endParaRPr lang="en-GB" sz="1600" dirty="0" smtClean="0">
              <a:latin typeface="Arial" panose="020B0604020202020204" pitchFamily="34" charset="0"/>
              <a:cs typeface="Arial" panose="020B0604020202020204" pitchFamily="34" charset="0"/>
            </a:endParaRPr>
          </a:p>
        </p:txBody>
      </p:sp>
      <p:sp>
        <p:nvSpPr>
          <p:cNvPr id="8"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3</a:t>
            </a:fld>
            <a:endParaRPr lang="en-US" dirty="0"/>
          </a:p>
        </p:txBody>
      </p:sp>
    </p:spTree>
    <p:extLst>
      <p:ext uri="{BB962C8B-B14F-4D97-AF65-F5344CB8AC3E}">
        <p14:creationId xmlns:p14="http://schemas.microsoft.com/office/powerpoint/2010/main" val="2987480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84312" y="445467"/>
            <a:ext cx="7992888" cy="531326"/>
          </a:xfrm>
          <a:noFill/>
        </p:spPr>
        <p:txBody>
          <a:bodyPr>
            <a:noAutofit/>
          </a:bodyPr>
          <a:lstStyle/>
          <a:p>
            <a:pPr defTabSz="1363663"/>
            <a:r>
              <a:rPr lang="el-GR" sz="2400" dirty="0">
                <a:latin typeface="Arial" panose="020B0604020202020204" pitchFamily="34" charset="0"/>
                <a:cs typeface="Arial" panose="020B0604020202020204" pitchFamily="34" charset="0"/>
              </a:rPr>
              <a:t>ΣΥΓΚΡΙΤΙΚΟ ΠΡΟΦΙΛ </a:t>
            </a:r>
            <a:r>
              <a:rPr lang="el-GR" sz="2400" dirty="0" smtClean="0">
                <a:latin typeface="Arial" panose="020B0604020202020204" pitchFamily="34" charset="0"/>
                <a:cs typeface="Arial" panose="020B0604020202020204" pitchFamily="34" charset="0"/>
              </a:rPr>
              <a:t/>
            </a:r>
            <a:br>
              <a:rPr lang="el-GR"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ΟΙΚΟΓΕΝΕΙΑΚΗ ΚΑΤΑΣΤΑΣΗ ΚΑΙ ΠΑΙΔΙΑ</a:t>
            </a:r>
            <a:endParaRPr lang="en-US" sz="24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30</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6" name="Chart 5"/>
          <p:cNvGraphicFramePr/>
          <p:nvPr>
            <p:extLst>
              <p:ext uri="{D42A27DB-BD31-4B8C-83A1-F6EECF244321}">
                <p14:modId xmlns:p14="http://schemas.microsoft.com/office/powerpoint/2010/main" val="2610318292"/>
              </p:ext>
            </p:extLst>
          </p:nvPr>
        </p:nvGraphicFramePr>
        <p:xfrm>
          <a:off x="386962" y="1782905"/>
          <a:ext cx="3680982" cy="50750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extLst>
              <p:ext uri="{D42A27DB-BD31-4B8C-83A1-F6EECF244321}">
                <p14:modId xmlns:p14="http://schemas.microsoft.com/office/powerpoint/2010/main" val="1916431036"/>
              </p:ext>
            </p:extLst>
          </p:nvPr>
        </p:nvGraphicFramePr>
        <p:xfrm>
          <a:off x="4211961" y="1815041"/>
          <a:ext cx="3956152" cy="4854319"/>
        </p:xfrm>
        <a:graphic>
          <a:graphicData uri="http://schemas.openxmlformats.org/drawingml/2006/chart">
            <c:chart xmlns:c="http://schemas.openxmlformats.org/drawingml/2006/chart" xmlns:r="http://schemas.openxmlformats.org/officeDocument/2006/relationships" r:id="rId4"/>
          </a:graphicData>
        </a:graphic>
      </p:graphicFrame>
      <p:sp>
        <p:nvSpPr>
          <p:cNvPr id="8" name="Subtitle 2"/>
          <p:cNvSpPr txBox="1">
            <a:spLocks/>
          </p:cNvSpPr>
          <p:nvPr/>
        </p:nvSpPr>
        <p:spPr bwMode="auto">
          <a:xfrm>
            <a:off x="362275" y="1447886"/>
            <a:ext cx="3285587" cy="318251"/>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1600" kern="1200">
                <a:solidFill>
                  <a:schemeClr val="tx1"/>
                </a:solidFill>
                <a:latin typeface="Verdana" pitchFamily="34" charset="0"/>
                <a:ea typeface="Verdana" pitchFamily="34" charset="0"/>
                <a:cs typeface="Verdana" pitchFamily="34" charset="0"/>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1400" kern="1200">
                <a:solidFill>
                  <a:schemeClr val="tx1"/>
                </a:solidFill>
                <a:latin typeface="Verdana" pitchFamily="34" charset="0"/>
                <a:ea typeface="Verdana" pitchFamily="34" charset="0"/>
                <a:cs typeface="Verdana" pitchFamily="34" charset="0"/>
              </a:defRPr>
            </a:lvl2pPr>
            <a:lvl3pPr marL="914400" indent="-182563" algn="l" rtl="0" eaLnBrk="0" fontAlgn="base" hangingPunct="0">
              <a:spcBef>
                <a:spcPct val="20000"/>
              </a:spcBef>
              <a:spcAft>
                <a:spcPct val="0"/>
              </a:spcAft>
              <a:buClr>
                <a:srgbClr val="0C61AE"/>
              </a:buClr>
              <a:buSzPct val="60000"/>
              <a:buFont typeface="Wingdings" pitchFamily="2" charset="2"/>
              <a:buChar char=""/>
              <a:defRPr kern="1200">
                <a:solidFill>
                  <a:schemeClr val="tx1"/>
                </a:solidFill>
                <a:latin typeface="Verdana" pitchFamily="34" charset="0"/>
                <a:ea typeface="Verdana" pitchFamily="34" charset="0"/>
                <a:cs typeface="Verdana" pitchFamily="34" charset="0"/>
              </a:defRPr>
            </a:lvl3pPr>
            <a:lvl4pPr marL="1187450" indent="-182563" algn="l" rtl="0" eaLnBrk="0" fontAlgn="base" hangingPunct="0">
              <a:spcBef>
                <a:spcPct val="20000"/>
              </a:spcBef>
              <a:spcAft>
                <a:spcPct val="0"/>
              </a:spcAft>
              <a:buClr>
                <a:srgbClr val="AABBDF"/>
              </a:buClr>
              <a:buSzPct val="60000"/>
              <a:buFont typeface="Wingdings" pitchFamily="2" charset="2"/>
              <a:buChar char=""/>
              <a:defRPr kern="1200">
                <a:solidFill>
                  <a:schemeClr val="tx1"/>
                </a:solidFill>
                <a:latin typeface="Verdana" pitchFamily="34" charset="0"/>
                <a:ea typeface="Verdana" pitchFamily="34" charset="0"/>
                <a:cs typeface="Verdana" pitchFamily="34" charset="0"/>
              </a:defRPr>
            </a:lvl4pPr>
            <a:lvl5pPr marL="1462088" indent="-182563" algn="l" rtl="0" eaLnBrk="0" fontAlgn="base" hangingPunct="0">
              <a:spcBef>
                <a:spcPct val="20000"/>
              </a:spcBef>
              <a:spcAft>
                <a:spcPct val="0"/>
              </a:spcAft>
              <a:buClr>
                <a:srgbClr val="AACCE9"/>
              </a:buClr>
              <a:buSzPct val="68000"/>
              <a:buFont typeface="Wingdings 2" pitchFamily="18" charset="2"/>
              <a:buChar char=""/>
              <a:defRPr sz="1600" kern="1200">
                <a:solidFill>
                  <a:schemeClr val="tx1"/>
                </a:solidFill>
                <a:latin typeface="Verdana" pitchFamily="34" charset="0"/>
                <a:ea typeface="Verdana" pitchFamily="34" charset="0"/>
                <a:cs typeface="Verdana" pitchFamily="34" charset="0"/>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eaLnBrk="1" hangingPunct="1">
              <a:buNone/>
            </a:pPr>
            <a:r>
              <a:rPr lang="el-GR" dirty="0" smtClean="0">
                <a:solidFill>
                  <a:schemeClr val="accent1">
                    <a:lumMod val="50000"/>
                  </a:schemeClr>
                </a:solidFill>
                <a:latin typeface="Arial" panose="020B0604020202020204" pitchFamily="34" charset="0"/>
                <a:cs typeface="Arial" panose="020B0604020202020204" pitchFamily="34" charset="0"/>
              </a:rPr>
              <a:t>Οικογενειακή Κατάσταση </a:t>
            </a:r>
            <a:r>
              <a:rPr lang="en-US" dirty="0" smtClean="0">
                <a:solidFill>
                  <a:schemeClr val="accent1">
                    <a:lumMod val="50000"/>
                  </a:schemeClr>
                </a:solidFill>
                <a:latin typeface="Arial" panose="020B0604020202020204" pitchFamily="34" charset="0"/>
                <a:cs typeface="Arial" panose="020B0604020202020204" pitchFamily="34" charset="0"/>
              </a:rPr>
              <a:t>%</a:t>
            </a:r>
          </a:p>
        </p:txBody>
      </p:sp>
      <p:sp>
        <p:nvSpPr>
          <p:cNvPr id="9" name="Subtitle 2"/>
          <p:cNvSpPr txBox="1">
            <a:spLocks/>
          </p:cNvSpPr>
          <p:nvPr/>
        </p:nvSpPr>
        <p:spPr bwMode="auto">
          <a:xfrm>
            <a:off x="4762103" y="1464654"/>
            <a:ext cx="3285587" cy="318251"/>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1600" kern="1200">
                <a:solidFill>
                  <a:schemeClr val="tx1"/>
                </a:solidFill>
                <a:latin typeface="Verdana" pitchFamily="34" charset="0"/>
                <a:ea typeface="Verdana" pitchFamily="34" charset="0"/>
                <a:cs typeface="Verdana" pitchFamily="34" charset="0"/>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1400" kern="1200">
                <a:solidFill>
                  <a:schemeClr val="tx1"/>
                </a:solidFill>
                <a:latin typeface="Verdana" pitchFamily="34" charset="0"/>
                <a:ea typeface="Verdana" pitchFamily="34" charset="0"/>
                <a:cs typeface="Verdana" pitchFamily="34" charset="0"/>
              </a:defRPr>
            </a:lvl2pPr>
            <a:lvl3pPr marL="914400" indent="-182563" algn="l" rtl="0" eaLnBrk="0" fontAlgn="base" hangingPunct="0">
              <a:spcBef>
                <a:spcPct val="20000"/>
              </a:spcBef>
              <a:spcAft>
                <a:spcPct val="0"/>
              </a:spcAft>
              <a:buClr>
                <a:srgbClr val="0C61AE"/>
              </a:buClr>
              <a:buSzPct val="60000"/>
              <a:buFont typeface="Wingdings" pitchFamily="2" charset="2"/>
              <a:buChar char=""/>
              <a:defRPr kern="1200">
                <a:solidFill>
                  <a:schemeClr val="tx1"/>
                </a:solidFill>
                <a:latin typeface="Verdana" pitchFamily="34" charset="0"/>
                <a:ea typeface="Verdana" pitchFamily="34" charset="0"/>
                <a:cs typeface="Verdana" pitchFamily="34" charset="0"/>
              </a:defRPr>
            </a:lvl3pPr>
            <a:lvl4pPr marL="1187450" indent="-182563" algn="l" rtl="0" eaLnBrk="0" fontAlgn="base" hangingPunct="0">
              <a:spcBef>
                <a:spcPct val="20000"/>
              </a:spcBef>
              <a:spcAft>
                <a:spcPct val="0"/>
              </a:spcAft>
              <a:buClr>
                <a:srgbClr val="AABBDF"/>
              </a:buClr>
              <a:buSzPct val="60000"/>
              <a:buFont typeface="Wingdings" pitchFamily="2" charset="2"/>
              <a:buChar char=""/>
              <a:defRPr kern="1200">
                <a:solidFill>
                  <a:schemeClr val="tx1"/>
                </a:solidFill>
                <a:latin typeface="Verdana" pitchFamily="34" charset="0"/>
                <a:ea typeface="Verdana" pitchFamily="34" charset="0"/>
                <a:cs typeface="Verdana" pitchFamily="34" charset="0"/>
              </a:defRPr>
            </a:lvl4pPr>
            <a:lvl5pPr marL="1462088" indent="-182563" algn="l" rtl="0" eaLnBrk="0" fontAlgn="base" hangingPunct="0">
              <a:spcBef>
                <a:spcPct val="20000"/>
              </a:spcBef>
              <a:spcAft>
                <a:spcPct val="0"/>
              </a:spcAft>
              <a:buClr>
                <a:srgbClr val="AACCE9"/>
              </a:buClr>
              <a:buSzPct val="68000"/>
              <a:buFont typeface="Wingdings 2" pitchFamily="18" charset="2"/>
              <a:buChar char=""/>
              <a:defRPr sz="1600" kern="1200">
                <a:solidFill>
                  <a:schemeClr val="tx1"/>
                </a:solidFill>
                <a:latin typeface="Verdana" pitchFamily="34" charset="0"/>
                <a:ea typeface="Verdana" pitchFamily="34" charset="0"/>
                <a:cs typeface="Verdana" pitchFamily="34" charset="0"/>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eaLnBrk="1" hangingPunct="1">
              <a:buNone/>
            </a:pPr>
            <a:r>
              <a:rPr lang="el-GR" dirty="0" smtClean="0">
                <a:solidFill>
                  <a:schemeClr val="accent1">
                    <a:lumMod val="50000"/>
                  </a:schemeClr>
                </a:solidFill>
                <a:latin typeface="Arial" panose="020B0604020202020204" pitchFamily="34" charset="0"/>
                <a:cs typeface="Arial" panose="020B0604020202020204" pitchFamily="34" charset="0"/>
              </a:rPr>
              <a:t>Παιδιά στο Σπίτι </a:t>
            </a:r>
            <a:r>
              <a:rPr lang="en-US" dirty="0" smtClean="0">
                <a:solidFill>
                  <a:schemeClr val="accent1">
                    <a:lumMod val="50000"/>
                  </a:schemeClr>
                </a:solidFill>
                <a:latin typeface="Arial" panose="020B0604020202020204" pitchFamily="34" charset="0"/>
                <a:cs typeface="Arial" panose="020B0604020202020204" pitchFamily="34" charset="0"/>
              </a:rPr>
              <a:t>%</a:t>
            </a:r>
          </a:p>
        </p:txBody>
      </p:sp>
      <p:cxnSp>
        <p:nvCxnSpPr>
          <p:cNvPr id="10" name="Straight Connector 9"/>
          <p:cNvCxnSpPr/>
          <p:nvPr/>
        </p:nvCxnSpPr>
        <p:spPr>
          <a:xfrm>
            <a:off x="4139952" y="1146747"/>
            <a:ext cx="0" cy="523458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7180086"/>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84312" y="445467"/>
            <a:ext cx="7992888" cy="531326"/>
          </a:xfrm>
          <a:noFill/>
        </p:spPr>
        <p:txBody>
          <a:bodyPr>
            <a:noAutofit/>
          </a:bodyPr>
          <a:lstStyle/>
          <a:p>
            <a:pPr defTabSz="1363663"/>
            <a:r>
              <a:rPr lang="el-GR" sz="2400" dirty="0">
                <a:latin typeface="Arial" panose="020B0604020202020204" pitchFamily="34" charset="0"/>
                <a:cs typeface="Arial" panose="020B0604020202020204" pitchFamily="34" charset="0"/>
              </a:rPr>
              <a:t>ΣΥΓΚΡΙΤΙΚΟ ΠΡΟΦΙΛ </a:t>
            </a:r>
            <a:r>
              <a:rPr lang="el-GR" sz="2400" dirty="0" smtClean="0">
                <a:latin typeface="Arial" panose="020B0604020202020204" pitchFamily="34" charset="0"/>
                <a:cs typeface="Arial" panose="020B0604020202020204" pitchFamily="34" charset="0"/>
              </a:rPr>
              <a:t/>
            </a:r>
            <a:br>
              <a:rPr lang="el-GR"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ΜΟΡΦΩΤΙΚΟ ΕΠΙΠΕΔΟ ΚΑΙ ΕΙΣΟΔΗΜΑ</a:t>
            </a:r>
            <a:endParaRPr lang="en-US" sz="24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31</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6" name="Chart 5"/>
          <p:cNvGraphicFramePr/>
          <p:nvPr>
            <p:extLst>
              <p:ext uri="{D42A27DB-BD31-4B8C-83A1-F6EECF244321}">
                <p14:modId xmlns:p14="http://schemas.microsoft.com/office/powerpoint/2010/main" val="950706055"/>
              </p:ext>
            </p:extLst>
          </p:nvPr>
        </p:nvGraphicFramePr>
        <p:xfrm>
          <a:off x="386962" y="1782905"/>
          <a:ext cx="3897006" cy="50750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extLst>
              <p:ext uri="{D42A27DB-BD31-4B8C-83A1-F6EECF244321}">
                <p14:modId xmlns:p14="http://schemas.microsoft.com/office/powerpoint/2010/main" val="2315024321"/>
              </p:ext>
            </p:extLst>
          </p:nvPr>
        </p:nvGraphicFramePr>
        <p:xfrm>
          <a:off x="4427984" y="1815041"/>
          <a:ext cx="4248471" cy="4855892"/>
        </p:xfrm>
        <a:graphic>
          <a:graphicData uri="http://schemas.openxmlformats.org/drawingml/2006/chart">
            <c:chart xmlns:c="http://schemas.openxmlformats.org/drawingml/2006/chart" xmlns:r="http://schemas.openxmlformats.org/officeDocument/2006/relationships" r:id="rId4"/>
          </a:graphicData>
        </a:graphic>
      </p:graphicFrame>
      <p:sp>
        <p:nvSpPr>
          <p:cNvPr id="8" name="Subtitle 2"/>
          <p:cNvSpPr txBox="1">
            <a:spLocks/>
          </p:cNvSpPr>
          <p:nvPr/>
        </p:nvSpPr>
        <p:spPr bwMode="auto">
          <a:xfrm>
            <a:off x="362275" y="1447886"/>
            <a:ext cx="3285587" cy="318251"/>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1600" kern="1200">
                <a:solidFill>
                  <a:schemeClr val="tx1"/>
                </a:solidFill>
                <a:latin typeface="Verdana" pitchFamily="34" charset="0"/>
                <a:ea typeface="Verdana" pitchFamily="34" charset="0"/>
                <a:cs typeface="Verdana" pitchFamily="34" charset="0"/>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1400" kern="1200">
                <a:solidFill>
                  <a:schemeClr val="tx1"/>
                </a:solidFill>
                <a:latin typeface="Verdana" pitchFamily="34" charset="0"/>
                <a:ea typeface="Verdana" pitchFamily="34" charset="0"/>
                <a:cs typeface="Verdana" pitchFamily="34" charset="0"/>
              </a:defRPr>
            </a:lvl2pPr>
            <a:lvl3pPr marL="914400" indent="-182563" algn="l" rtl="0" eaLnBrk="0" fontAlgn="base" hangingPunct="0">
              <a:spcBef>
                <a:spcPct val="20000"/>
              </a:spcBef>
              <a:spcAft>
                <a:spcPct val="0"/>
              </a:spcAft>
              <a:buClr>
                <a:srgbClr val="0C61AE"/>
              </a:buClr>
              <a:buSzPct val="60000"/>
              <a:buFont typeface="Wingdings" pitchFamily="2" charset="2"/>
              <a:buChar char=""/>
              <a:defRPr kern="1200">
                <a:solidFill>
                  <a:schemeClr val="tx1"/>
                </a:solidFill>
                <a:latin typeface="Verdana" pitchFamily="34" charset="0"/>
                <a:ea typeface="Verdana" pitchFamily="34" charset="0"/>
                <a:cs typeface="Verdana" pitchFamily="34" charset="0"/>
              </a:defRPr>
            </a:lvl3pPr>
            <a:lvl4pPr marL="1187450" indent="-182563" algn="l" rtl="0" eaLnBrk="0" fontAlgn="base" hangingPunct="0">
              <a:spcBef>
                <a:spcPct val="20000"/>
              </a:spcBef>
              <a:spcAft>
                <a:spcPct val="0"/>
              </a:spcAft>
              <a:buClr>
                <a:srgbClr val="AABBDF"/>
              </a:buClr>
              <a:buSzPct val="60000"/>
              <a:buFont typeface="Wingdings" pitchFamily="2" charset="2"/>
              <a:buChar char=""/>
              <a:defRPr kern="1200">
                <a:solidFill>
                  <a:schemeClr val="tx1"/>
                </a:solidFill>
                <a:latin typeface="Verdana" pitchFamily="34" charset="0"/>
                <a:ea typeface="Verdana" pitchFamily="34" charset="0"/>
                <a:cs typeface="Verdana" pitchFamily="34" charset="0"/>
              </a:defRPr>
            </a:lvl4pPr>
            <a:lvl5pPr marL="1462088" indent="-182563" algn="l" rtl="0" eaLnBrk="0" fontAlgn="base" hangingPunct="0">
              <a:spcBef>
                <a:spcPct val="20000"/>
              </a:spcBef>
              <a:spcAft>
                <a:spcPct val="0"/>
              </a:spcAft>
              <a:buClr>
                <a:srgbClr val="AACCE9"/>
              </a:buClr>
              <a:buSzPct val="68000"/>
              <a:buFont typeface="Wingdings 2" pitchFamily="18" charset="2"/>
              <a:buChar char=""/>
              <a:defRPr sz="1600" kern="1200">
                <a:solidFill>
                  <a:schemeClr val="tx1"/>
                </a:solidFill>
                <a:latin typeface="Verdana" pitchFamily="34" charset="0"/>
                <a:ea typeface="Verdana" pitchFamily="34" charset="0"/>
                <a:cs typeface="Verdana" pitchFamily="34" charset="0"/>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eaLnBrk="1" hangingPunct="1">
              <a:buNone/>
            </a:pPr>
            <a:r>
              <a:rPr lang="el-GR" dirty="0" smtClean="0">
                <a:solidFill>
                  <a:schemeClr val="accent1">
                    <a:lumMod val="50000"/>
                  </a:schemeClr>
                </a:solidFill>
                <a:latin typeface="Arial" panose="020B0604020202020204" pitchFamily="34" charset="0"/>
                <a:cs typeface="Arial" panose="020B0604020202020204" pitchFamily="34" charset="0"/>
              </a:rPr>
              <a:t>Μορφωτικό Επίπεδο</a:t>
            </a:r>
            <a:r>
              <a:rPr lang="en-US" dirty="0" smtClean="0">
                <a:solidFill>
                  <a:schemeClr val="accent1">
                    <a:lumMod val="50000"/>
                  </a:schemeClr>
                </a:solidFill>
                <a:latin typeface="Arial" panose="020B0604020202020204" pitchFamily="34" charset="0"/>
                <a:cs typeface="Arial" panose="020B0604020202020204" pitchFamily="34" charset="0"/>
              </a:rPr>
              <a:t> %</a:t>
            </a:r>
          </a:p>
        </p:txBody>
      </p:sp>
      <p:sp>
        <p:nvSpPr>
          <p:cNvPr id="9" name="Subtitle 2"/>
          <p:cNvSpPr txBox="1">
            <a:spLocks/>
          </p:cNvSpPr>
          <p:nvPr/>
        </p:nvSpPr>
        <p:spPr bwMode="auto">
          <a:xfrm>
            <a:off x="4762103" y="1464654"/>
            <a:ext cx="3285587" cy="318251"/>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1600" kern="1200">
                <a:solidFill>
                  <a:schemeClr val="tx1"/>
                </a:solidFill>
                <a:latin typeface="Verdana" pitchFamily="34" charset="0"/>
                <a:ea typeface="Verdana" pitchFamily="34" charset="0"/>
                <a:cs typeface="Verdana" pitchFamily="34" charset="0"/>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1400" kern="1200">
                <a:solidFill>
                  <a:schemeClr val="tx1"/>
                </a:solidFill>
                <a:latin typeface="Verdana" pitchFamily="34" charset="0"/>
                <a:ea typeface="Verdana" pitchFamily="34" charset="0"/>
                <a:cs typeface="Verdana" pitchFamily="34" charset="0"/>
              </a:defRPr>
            </a:lvl2pPr>
            <a:lvl3pPr marL="914400" indent="-182563" algn="l" rtl="0" eaLnBrk="0" fontAlgn="base" hangingPunct="0">
              <a:spcBef>
                <a:spcPct val="20000"/>
              </a:spcBef>
              <a:spcAft>
                <a:spcPct val="0"/>
              </a:spcAft>
              <a:buClr>
                <a:srgbClr val="0C61AE"/>
              </a:buClr>
              <a:buSzPct val="60000"/>
              <a:buFont typeface="Wingdings" pitchFamily="2" charset="2"/>
              <a:buChar char=""/>
              <a:defRPr kern="1200">
                <a:solidFill>
                  <a:schemeClr val="tx1"/>
                </a:solidFill>
                <a:latin typeface="Verdana" pitchFamily="34" charset="0"/>
                <a:ea typeface="Verdana" pitchFamily="34" charset="0"/>
                <a:cs typeface="Verdana" pitchFamily="34" charset="0"/>
              </a:defRPr>
            </a:lvl3pPr>
            <a:lvl4pPr marL="1187450" indent="-182563" algn="l" rtl="0" eaLnBrk="0" fontAlgn="base" hangingPunct="0">
              <a:spcBef>
                <a:spcPct val="20000"/>
              </a:spcBef>
              <a:spcAft>
                <a:spcPct val="0"/>
              </a:spcAft>
              <a:buClr>
                <a:srgbClr val="AABBDF"/>
              </a:buClr>
              <a:buSzPct val="60000"/>
              <a:buFont typeface="Wingdings" pitchFamily="2" charset="2"/>
              <a:buChar char=""/>
              <a:defRPr kern="1200">
                <a:solidFill>
                  <a:schemeClr val="tx1"/>
                </a:solidFill>
                <a:latin typeface="Verdana" pitchFamily="34" charset="0"/>
                <a:ea typeface="Verdana" pitchFamily="34" charset="0"/>
                <a:cs typeface="Verdana" pitchFamily="34" charset="0"/>
              </a:defRPr>
            </a:lvl4pPr>
            <a:lvl5pPr marL="1462088" indent="-182563" algn="l" rtl="0" eaLnBrk="0" fontAlgn="base" hangingPunct="0">
              <a:spcBef>
                <a:spcPct val="20000"/>
              </a:spcBef>
              <a:spcAft>
                <a:spcPct val="0"/>
              </a:spcAft>
              <a:buClr>
                <a:srgbClr val="AACCE9"/>
              </a:buClr>
              <a:buSzPct val="68000"/>
              <a:buFont typeface="Wingdings 2" pitchFamily="18" charset="2"/>
              <a:buChar char=""/>
              <a:defRPr sz="1600" kern="1200">
                <a:solidFill>
                  <a:schemeClr val="tx1"/>
                </a:solidFill>
                <a:latin typeface="Verdana" pitchFamily="34" charset="0"/>
                <a:ea typeface="Verdana" pitchFamily="34" charset="0"/>
                <a:cs typeface="Verdana" pitchFamily="34" charset="0"/>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eaLnBrk="1" hangingPunct="1">
              <a:buNone/>
            </a:pPr>
            <a:r>
              <a:rPr lang="el-GR" dirty="0" smtClean="0">
                <a:solidFill>
                  <a:schemeClr val="accent1">
                    <a:lumMod val="50000"/>
                  </a:schemeClr>
                </a:solidFill>
                <a:latin typeface="Arial" panose="020B0604020202020204" pitchFamily="34" charset="0"/>
                <a:cs typeface="Arial" panose="020B0604020202020204" pitchFamily="34" charset="0"/>
              </a:rPr>
              <a:t>Πηγή Εισοδήματος και Έξοδα </a:t>
            </a:r>
            <a:r>
              <a:rPr lang="en-US" dirty="0" smtClean="0">
                <a:solidFill>
                  <a:schemeClr val="accent1">
                    <a:lumMod val="50000"/>
                  </a:schemeClr>
                </a:solidFill>
                <a:latin typeface="Arial" panose="020B0604020202020204" pitchFamily="34" charset="0"/>
                <a:cs typeface="Arial" panose="020B0604020202020204" pitchFamily="34" charset="0"/>
              </a:rPr>
              <a:t>%</a:t>
            </a:r>
          </a:p>
        </p:txBody>
      </p:sp>
      <p:cxnSp>
        <p:nvCxnSpPr>
          <p:cNvPr id="4" name="Straight Connector 3"/>
          <p:cNvCxnSpPr/>
          <p:nvPr/>
        </p:nvCxnSpPr>
        <p:spPr>
          <a:xfrm>
            <a:off x="4427984" y="1447886"/>
            <a:ext cx="0" cy="489990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6292705"/>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cstate="print"/>
          <a:srcRect/>
          <a:stretch>
            <a:fillRect/>
          </a:stretch>
        </p:blipFill>
        <p:spPr bwMode="auto">
          <a:xfrm>
            <a:off x="1979712" y="4581128"/>
            <a:ext cx="2952328" cy="648072"/>
          </a:xfrm>
          <a:prstGeom prst="rect">
            <a:avLst/>
          </a:prstGeom>
          <a:noFill/>
          <a:ln w="9525">
            <a:noFill/>
            <a:miter lim="800000"/>
            <a:headEnd/>
            <a:tailEnd/>
          </a:ln>
        </p:spPr>
      </p:pic>
    </p:spTree>
    <p:extLst>
      <p:ext uri="{BB962C8B-B14F-4D97-AF65-F5344CB8AC3E}">
        <p14:creationId xmlns:p14="http://schemas.microsoft.com/office/powerpoint/2010/main" val="699081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p:cNvSpPr>
          <p:nvPr>
            <p:ph type="title" idx="4294967295"/>
          </p:nvPr>
        </p:nvSpPr>
        <p:spPr bwMode="auto">
          <a:xfrm>
            <a:off x="285720" y="116632"/>
            <a:ext cx="7924800" cy="601662"/>
          </a:xfrm>
        </p:spPr>
        <p:txBody>
          <a:bodyPr wrap="square" lIns="91440" tIns="45720" rIns="91440" bIns="45720" numCol="1" anchorCtr="0" compatLnSpc="1">
            <a:prstTxWarp prst="textNoShape">
              <a:avLst/>
            </a:prstTxWarp>
          </a:bodyPr>
          <a:lstStyle/>
          <a:p>
            <a:pPr eaLnBrk="1" hangingPunct="1">
              <a:defRPr/>
            </a:pPr>
            <a:r>
              <a:rPr lang="el-GR" sz="2800" b="1" dirty="0" err="1"/>
              <a:t>Κυρια</a:t>
            </a:r>
            <a:r>
              <a:rPr lang="el-GR" sz="2800" b="1" dirty="0"/>
              <a:t> </a:t>
            </a:r>
            <a:r>
              <a:rPr lang="el-GR" sz="2800" b="1" dirty="0" err="1"/>
              <a:t>Συμπερασματα</a:t>
            </a:r>
            <a:endParaRPr lang="en-US" sz="2800" b="1" cap="none" dirty="0" smtClean="0"/>
          </a:p>
        </p:txBody>
      </p:sp>
      <p:sp>
        <p:nvSpPr>
          <p:cNvPr id="48134" name="Rectangle 3"/>
          <p:cNvSpPr>
            <a:spLocks noGrp="1"/>
          </p:cNvSpPr>
          <p:nvPr>
            <p:ph type="body" idx="4294967295"/>
          </p:nvPr>
        </p:nvSpPr>
        <p:spPr>
          <a:xfrm>
            <a:off x="184483" y="854118"/>
            <a:ext cx="8326909" cy="5357850"/>
          </a:xfrm>
        </p:spPr>
        <p:txBody>
          <a:bodyPr/>
          <a:lstStyle/>
          <a:p>
            <a:pPr algn="just" defTabSz="912813" eaLnBrk="1" hangingPunct="1"/>
            <a:r>
              <a:rPr lang="el-GR" sz="1600" dirty="0" smtClean="0">
                <a:latin typeface="Arial" panose="020B0604020202020204" pitchFamily="34" charset="0"/>
                <a:cs typeface="Arial" panose="020B0604020202020204" pitchFamily="34" charset="0"/>
              </a:rPr>
              <a:t>Παρά </a:t>
            </a:r>
            <a:r>
              <a:rPr lang="el-GR" sz="1600" dirty="0">
                <a:latin typeface="Arial" panose="020B0604020202020204" pitchFamily="34" charset="0"/>
                <a:cs typeface="Arial" panose="020B0604020202020204" pitchFamily="34" charset="0"/>
              </a:rPr>
              <a:t>τα γενικά θετικά επίπεδα προσωπικής ικανοποίησης, υπάρχει σαφώς ένα κενό σε σχέση με το βαθμό στον οποίο οι γυναίκες θεωρούν ότι αντιμετωπίζονται ως </a:t>
            </a:r>
            <a:r>
              <a:rPr lang="el-GR" sz="1600" dirty="0" smtClean="0">
                <a:latin typeface="Arial" panose="020B0604020202020204" pitchFamily="34" charset="0"/>
                <a:cs typeface="Arial" panose="020B0604020202020204" pitchFamily="34" charset="0"/>
              </a:rPr>
              <a:t>ίσες, </a:t>
            </a:r>
            <a:r>
              <a:rPr lang="el-GR" sz="1600" dirty="0">
                <a:latin typeface="Arial" panose="020B0604020202020204" pitchFamily="34" charset="0"/>
                <a:cs typeface="Arial" panose="020B0604020202020204" pitchFamily="34" charset="0"/>
              </a:rPr>
              <a:t>με λιγότερες από 3 στις 5 </a:t>
            </a:r>
            <a:r>
              <a:rPr lang="el-GR" sz="1600" dirty="0" smtClean="0">
                <a:latin typeface="Arial" panose="020B0604020202020204" pitchFamily="34" charset="0"/>
                <a:cs typeface="Arial" panose="020B0604020202020204" pitchFamily="34" charset="0"/>
              </a:rPr>
              <a:t>Ελληνοκύπριες </a:t>
            </a:r>
            <a:r>
              <a:rPr lang="el-GR" sz="1600" dirty="0">
                <a:latin typeface="Arial" panose="020B0604020202020204" pitchFamily="34" charset="0"/>
                <a:cs typeface="Arial" panose="020B0604020202020204" pitchFamily="34" charset="0"/>
              </a:rPr>
              <a:t>γυναίκες και μόλις περίπου 2 στις 5 Τουρκοκύπριες γυναίκες </a:t>
            </a:r>
            <a:r>
              <a:rPr lang="el-GR" sz="1600" dirty="0" smtClean="0">
                <a:latin typeface="Arial" panose="020B0604020202020204" pitchFamily="34" charset="0"/>
                <a:cs typeface="Arial" panose="020B0604020202020204" pitchFamily="34" charset="0"/>
              </a:rPr>
              <a:t>να ισχυρίζονται </a:t>
            </a:r>
            <a:r>
              <a:rPr lang="el-GR" sz="1600" dirty="0">
                <a:latin typeface="Arial" panose="020B0604020202020204" pitchFamily="34" charset="0"/>
                <a:cs typeface="Arial" panose="020B0604020202020204" pitchFamily="34" charset="0"/>
              </a:rPr>
              <a:t>ότι αντιμετωπίζονται εξίσου με τους άνδρες προκειμένου να εκπληρώσουν πλήρως τις δυνατότητές τους</a:t>
            </a:r>
            <a:r>
              <a:rPr lang="el-GR" sz="1600" dirty="0" smtClean="0">
                <a:latin typeface="Arial" panose="020B0604020202020204" pitchFamily="34" charset="0"/>
                <a:cs typeface="Arial" panose="020B0604020202020204" pitchFamily="34" charset="0"/>
              </a:rPr>
              <a:t>.</a:t>
            </a:r>
          </a:p>
          <a:p>
            <a:pPr algn="just" defTabSz="912813" eaLnBrk="1" hangingPunct="1"/>
            <a:endParaRPr lang="el-GR" sz="1600" dirty="0" smtClean="0">
              <a:latin typeface="Arial" panose="020B0604020202020204" pitchFamily="34" charset="0"/>
              <a:cs typeface="Arial" panose="020B0604020202020204" pitchFamily="34" charset="0"/>
            </a:endParaRPr>
          </a:p>
          <a:p>
            <a:pPr algn="just" defTabSz="912813" eaLnBrk="1" hangingPunct="1"/>
            <a:r>
              <a:rPr lang="el-GR" sz="1600" dirty="0" err="1" smtClean="0">
                <a:latin typeface="Arial" panose="020B0604020202020204" pitchFamily="34" charset="0"/>
                <a:cs typeface="Arial" panose="020B0604020202020204" pitchFamily="34" charset="0"/>
              </a:rPr>
              <a:t>Κατ</a:t>
            </a:r>
            <a:r>
              <a:rPr lang="el-GR" sz="1600" dirty="0" smtClean="0">
                <a:latin typeface="Arial" panose="020B0604020202020204" pitchFamily="34" charset="0"/>
                <a:cs typeface="Arial" panose="020B0604020202020204" pitchFamily="34" charset="0"/>
              </a:rPr>
              <a:t>΄ επέκταση, </a:t>
            </a:r>
            <a:r>
              <a:rPr lang="el-GR" sz="1600" dirty="0">
                <a:latin typeface="Arial" panose="020B0604020202020204" pitchFamily="34" charset="0"/>
                <a:cs typeface="Arial" panose="020B0604020202020204" pitchFamily="34" charset="0"/>
              </a:rPr>
              <a:t>αυτό αντικατοπτρίζεται σε σχετικά χαμηλά επίπεδα ικανοποίησης όσον αφορά τις ευκαιρίες που προσφέρονται στις γυναίκες σε ένα φάσμα τομέων. Ενώ η μεγάλη πλειοψηφία των γυναικών θεωρεί ότι προσφέρονται επαρκείς ευκαιρίες όσον αφορά τη συμμετοχή σε φιλανθρωπικές οργανώσεις ή </a:t>
            </a:r>
            <a:r>
              <a:rPr lang="el-GR" sz="1600" dirty="0" smtClean="0">
                <a:latin typeface="Arial" panose="020B0604020202020204" pitchFamily="34" charset="0"/>
                <a:cs typeface="Arial" panose="020B0604020202020204" pitchFamily="34" charset="0"/>
              </a:rPr>
              <a:t>ΜΚΟ οργανώσεις, </a:t>
            </a:r>
            <a:r>
              <a:rPr lang="el-GR" sz="1600" dirty="0">
                <a:latin typeface="Arial" panose="020B0604020202020204" pitchFamily="34" charset="0"/>
                <a:cs typeface="Arial" panose="020B0604020202020204" pitchFamily="34" charset="0"/>
              </a:rPr>
              <a:t>μια σημαντικά χαμηλότερη </a:t>
            </a:r>
            <a:r>
              <a:rPr lang="el-GR" sz="1600" dirty="0" smtClean="0">
                <a:latin typeface="Arial" panose="020B0604020202020204" pitchFamily="34" charset="0"/>
                <a:cs typeface="Arial" panose="020B0604020202020204" pitchFamily="34" charset="0"/>
              </a:rPr>
              <a:t>μερίδα είναι </a:t>
            </a:r>
            <a:r>
              <a:rPr lang="el-GR" sz="1600" dirty="0">
                <a:latin typeface="Arial" panose="020B0604020202020204" pitchFamily="34" charset="0"/>
                <a:cs typeface="Arial" panose="020B0604020202020204" pitchFamily="34" charset="0"/>
              </a:rPr>
              <a:t>ικανοποιημένη με ευκαιρίες που σχετίζονται με τη συμμετοχή στην πολιτική, </a:t>
            </a:r>
            <a:r>
              <a:rPr lang="el-GR" sz="1600" dirty="0" smtClean="0">
                <a:latin typeface="Arial" panose="020B0604020202020204" pitchFamily="34" charset="0"/>
                <a:cs typeface="Arial" panose="020B0604020202020204" pitchFamily="34" charset="0"/>
              </a:rPr>
              <a:t>να κατέχουν </a:t>
            </a:r>
            <a:r>
              <a:rPr lang="el-GR" sz="1600" dirty="0">
                <a:latin typeface="Arial" panose="020B0604020202020204" pitchFamily="34" charset="0"/>
                <a:cs typeface="Arial" panose="020B0604020202020204" pitchFamily="34" charset="0"/>
              </a:rPr>
              <a:t>διευθυντικές θέσεις ή </a:t>
            </a:r>
            <a:r>
              <a:rPr lang="el-GR" sz="1600" dirty="0" smtClean="0">
                <a:latin typeface="Arial" panose="020B0604020202020204" pitchFamily="34" charset="0"/>
                <a:cs typeface="Arial" panose="020B0604020202020204" pitchFamily="34" charset="0"/>
              </a:rPr>
              <a:t>να εκπροσωπούνται </a:t>
            </a:r>
            <a:r>
              <a:rPr lang="el-GR" sz="1600" dirty="0">
                <a:latin typeface="Arial" panose="020B0604020202020204" pitchFamily="34" charset="0"/>
                <a:cs typeface="Arial" panose="020B0604020202020204" pitchFamily="34" charset="0"/>
              </a:rPr>
              <a:t>σε επαγγελματικούς φορείς, </a:t>
            </a:r>
            <a:r>
              <a:rPr lang="el-GR" sz="1600" dirty="0" smtClean="0">
                <a:latin typeface="Arial" panose="020B0604020202020204" pitchFamily="34" charset="0"/>
                <a:cs typeface="Arial" panose="020B0604020202020204" pitchFamily="34" charset="0"/>
              </a:rPr>
              <a:t>ιδιαίτερα ανάμεσα στις Ελληνοκύπριες.</a:t>
            </a:r>
            <a:endParaRPr lang="en-GB" sz="1600" dirty="0">
              <a:latin typeface="Arial" panose="020B0604020202020204" pitchFamily="34" charset="0"/>
              <a:cs typeface="Arial" panose="020B0604020202020204" pitchFamily="34" charset="0"/>
            </a:endParaRPr>
          </a:p>
          <a:p>
            <a:pPr algn="just" defTabSz="912813" eaLnBrk="1" hangingPunct="1"/>
            <a:endParaRPr lang="el-GR" sz="1600" dirty="0" smtClean="0">
              <a:latin typeface="Arial" panose="020B0604020202020204" pitchFamily="34" charset="0"/>
              <a:cs typeface="Arial" panose="020B0604020202020204" pitchFamily="34" charset="0"/>
            </a:endParaRPr>
          </a:p>
          <a:p>
            <a:pPr algn="just" defTabSz="912813" eaLnBrk="1" hangingPunct="1"/>
            <a:r>
              <a:rPr lang="el-GR" sz="1600" dirty="0" smtClean="0">
                <a:latin typeface="Arial" panose="020B0604020202020204" pitchFamily="34" charset="0"/>
                <a:cs typeface="Arial" panose="020B0604020202020204" pitchFamily="34" charset="0"/>
              </a:rPr>
              <a:t>Επιπλέον</a:t>
            </a:r>
            <a:r>
              <a:rPr lang="el-GR" sz="1600" dirty="0">
                <a:latin typeface="Arial" panose="020B0604020202020204" pitchFamily="34" charset="0"/>
                <a:cs typeface="Arial" panose="020B0604020202020204" pitchFamily="34" charset="0"/>
              </a:rPr>
              <a:t>, οι γυναίκες και από τις δύο κοινότητες αναφέρουν μια σειρά από αρνητικές εμπειρίες κατά τη διάρκεια του τελευταίου ενός έτους, ιδίως σε σχέση με το γεγονός ότι έπρεπε να θυσιάσουν ένα προσωπικό ενδιαφέρον ή ένα χόμπι λόγω έλλειψης προσωπικού χρόνου. Για τις </a:t>
            </a:r>
            <a:r>
              <a:rPr lang="el-GR" sz="1600" dirty="0" smtClean="0">
                <a:latin typeface="Arial" panose="020B0604020202020204" pitchFamily="34" charset="0"/>
                <a:cs typeface="Arial" panose="020B0604020202020204" pitchFamily="34" charset="0"/>
              </a:rPr>
              <a:t>Ελληνοκύπριες </a:t>
            </a:r>
            <a:r>
              <a:rPr lang="el-GR" sz="1600" dirty="0">
                <a:latin typeface="Arial" panose="020B0604020202020204" pitchFamily="34" charset="0"/>
                <a:cs typeface="Arial" panose="020B0604020202020204" pitchFamily="34" charset="0"/>
              </a:rPr>
              <a:t>γυναίκες αυτό φαίνεται να συνδέεται εν μέρει με το γεγονός ότι δεν έχουν </a:t>
            </a:r>
            <a:r>
              <a:rPr lang="el-GR" sz="1600" dirty="0" smtClean="0">
                <a:latin typeface="Arial" panose="020B0604020202020204" pitchFamily="34" charset="0"/>
                <a:cs typeface="Arial" panose="020B0604020202020204" pitchFamily="34" charset="0"/>
              </a:rPr>
              <a:t>κάπου να αφήσουν </a:t>
            </a:r>
            <a:r>
              <a:rPr lang="el-GR" sz="1600" dirty="0">
                <a:latin typeface="Arial" panose="020B0604020202020204" pitchFamily="34" charset="0"/>
                <a:cs typeface="Arial" panose="020B0604020202020204" pitchFamily="34" charset="0"/>
              </a:rPr>
              <a:t>τα παιδιά τους, ενώ για τις Τουρκοκύπριες γυναίκες το επιπλέον στοιχείο της έλλειψης ενθάρρυνσης από άλλο μέλος της οικογένειας μπορεί επίσης να έχει κάποιο ρόλο.</a:t>
            </a:r>
          </a:p>
          <a:p>
            <a:pPr marL="0" indent="0" algn="just" defTabSz="912813" eaLnBrk="1" hangingPunct="1">
              <a:buNone/>
            </a:pPr>
            <a:endParaRPr lang="en-GB" sz="1600" dirty="0">
              <a:latin typeface="Arial" panose="020B0604020202020204" pitchFamily="34" charset="0"/>
              <a:cs typeface="Arial" panose="020B0604020202020204" pitchFamily="34" charset="0"/>
            </a:endParaRPr>
          </a:p>
        </p:txBody>
      </p:sp>
      <p:sp>
        <p:nvSpPr>
          <p:cNvPr id="8"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4</a:t>
            </a:fld>
            <a:endParaRPr lang="en-US" dirty="0"/>
          </a:p>
        </p:txBody>
      </p:sp>
    </p:spTree>
    <p:extLst>
      <p:ext uri="{BB962C8B-B14F-4D97-AF65-F5344CB8AC3E}">
        <p14:creationId xmlns:p14="http://schemas.microsoft.com/office/powerpoint/2010/main" val="2783556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p:cNvSpPr>
          <p:nvPr>
            <p:ph type="title" idx="4294967295"/>
          </p:nvPr>
        </p:nvSpPr>
        <p:spPr bwMode="auto">
          <a:xfrm>
            <a:off x="285720" y="116632"/>
            <a:ext cx="7924800" cy="601662"/>
          </a:xfrm>
        </p:spPr>
        <p:txBody>
          <a:bodyPr wrap="square" lIns="91440" tIns="45720" rIns="91440" bIns="45720" numCol="1" anchorCtr="0" compatLnSpc="1">
            <a:prstTxWarp prst="textNoShape">
              <a:avLst/>
            </a:prstTxWarp>
          </a:bodyPr>
          <a:lstStyle/>
          <a:p>
            <a:pPr eaLnBrk="1" hangingPunct="1">
              <a:defRPr/>
            </a:pPr>
            <a:r>
              <a:rPr lang="el-GR" sz="2800" b="1" dirty="0" err="1"/>
              <a:t>Κυρια</a:t>
            </a:r>
            <a:r>
              <a:rPr lang="el-GR" sz="2800" b="1" dirty="0"/>
              <a:t> </a:t>
            </a:r>
            <a:r>
              <a:rPr lang="el-GR" sz="2800" b="1" dirty="0" err="1"/>
              <a:t>Συμπερασματα</a:t>
            </a:r>
            <a:endParaRPr lang="en-US" sz="2800" b="1" cap="none" dirty="0" smtClean="0"/>
          </a:p>
        </p:txBody>
      </p:sp>
      <p:sp>
        <p:nvSpPr>
          <p:cNvPr id="48134" name="Rectangle 3"/>
          <p:cNvSpPr>
            <a:spLocks noGrp="1"/>
          </p:cNvSpPr>
          <p:nvPr>
            <p:ph type="body" idx="4294967295"/>
          </p:nvPr>
        </p:nvSpPr>
        <p:spPr>
          <a:xfrm>
            <a:off x="285720" y="824912"/>
            <a:ext cx="8326909" cy="5357850"/>
          </a:xfrm>
        </p:spPr>
        <p:txBody>
          <a:bodyPr/>
          <a:lstStyle/>
          <a:p>
            <a:pPr algn="just" defTabSz="912813" eaLnBrk="1" hangingPunct="1"/>
            <a:r>
              <a:rPr lang="el-GR" sz="1600" dirty="0">
                <a:latin typeface="Arial" panose="020B0604020202020204" pitchFamily="34" charset="0"/>
                <a:cs typeface="Arial" panose="020B0604020202020204" pitchFamily="34" charset="0"/>
              </a:rPr>
              <a:t>Το ζήτημα της έλλειψης προσωπικής οικονομικής ανεξαρτησίας είναι επίσης </a:t>
            </a:r>
            <a:r>
              <a:rPr lang="el-GR" sz="1600" dirty="0" smtClean="0">
                <a:latin typeface="Arial" panose="020B0604020202020204" pitchFamily="34" charset="0"/>
                <a:cs typeface="Arial" panose="020B0604020202020204" pitchFamily="34" charset="0"/>
              </a:rPr>
              <a:t>σημαντικό, </a:t>
            </a:r>
            <a:r>
              <a:rPr lang="el-GR" sz="1600" dirty="0">
                <a:latin typeface="Arial" panose="020B0604020202020204" pitchFamily="34" charset="0"/>
                <a:cs typeface="Arial" panose="020B0604020202020204" pitchFamily="34" charset="0"/>
              </a:rPr>
              <a:t>με περισσότερες από 2 στις 5 </a:t>
            </a:r>
            <a:r>
              <a:rPr lang="el-GR" sz="1600" dirty="0" smtClean="0">
                <a:latin typeface="Arial" panose="020B0604020202020204" pitchFamily="34" charset="0"/>
                <a:cs typeface="Arial" panose="020B0604020202020204" pitchFamily="34" charset="0"/>
              </a:rPr>
              <a:t>Ελληνοκύπριες </a:t>
            </a:r>
            <a:r>
              <a:rPr lang="el-GR" sz="1600" dirty="0">
                <a:latin typeface="Arial" panose="020B0604020202020204" pitchFamily="34" charset="0"/>
                <a:cs typeface="Arial" panose="020B0604020202020204" pitchFamily="34" charset="0"/>
              </a:rPr>
              <a:t>γυναίκες και σχεδόν 3 στις 5 Τουρκοκύπριες γυναίκες </a:t>
            </a:r>
            <a:r>
              <a:rPr lang="el-GR" sz="1600" dirty="0" smtClean="0">
                <a:latin typeface="Arial" panose="020B0604020202020204" pitchFamily="34" charset="0"/>
                <a:cs typeface="Arial" panose="020B0604020202020204" pitchFamily="34" charset="0"/>
              </a:rPr>
              <a:t>να </a:t>
            </a:r>
            <a:r>
              <a:rPr lang="el-GR" sz="1600" dirty="0">
                <a:latin typeface="Arial" panose="020B0604020202020204" pitchFamily="34" charset="0"/>
                <a:cs typeface="Arial" panose="020B0604020202020204" pitchFamily="34" charset="0"/>
              </a:rPr>
              <a:t>ισχυρίζονται ότι έπρεπε να ζητήσουν χρήματα από άλλο μέλος της οικογένειας για να καλύψουν προσωπικά έξοδα.</a:t>
            </a:r>
          </a:p>
          <a:p>
            <a:pPr algn="just" defTabSz="912813" eaLnBrk="1" hangingPunct="1"/>
            <a:r>
              <a:rPr lang="el-GR" sz="1600" dirty="0" smtClean="0">
                <a:latin typeface="Arial" panose="020B0604020202020204" pitchFamily="34" charset="0"/>
                <a:cs typeface="Arial" panose="020B0604020202020204" pitchFamily="34" charset="0"/>
              </a:rPr>
              <a:t>Οι </a:t>
            </a:r>
            <a:r>
              <a:rPr lang="el-GR" sz="1600" dirty="0">
                <a:latin typeface="Arial" panose="020B0604020202020204" pitchFamily="34" charset="0"/>
                <a:cs typeface="Arial" panose="020B0604020202020204" pitchFamily="34" charset="0"/>
              </a:rPr>
              <a:t>πιο σαφείς </a:t>
            </a:r>
            <a:r>
              <a:rPr lang="el-GR" sz="1600" dirty="0" smtClean="0">
                <a:latin typeface="Arial" panose="020B0604020202020204" pitchFamily="34" charset="0"/>
                <a:cs typeface="Arial" panose="020B0604020202020204" pitchFamily="34" charset="0"/>
              </a:rPr>
              <a:t>διαφορές ανάμεσα </a:t>
            </a:r>
            <a:r>
              <a:rPr lang="el-GR" sz="1600" dirty="0">
                <a:latin typeface="Arial" panose="020B0604020202020204" pitchFamily="34" charset="0"/>
                <a:cs typeface="Arial" panose="020B0604020202020204" pitchFamily="34" charset="0"/>
              </a:rPr>
              <a:t>στις δύο κοινότητες έγκεινται σε γενικές αντιλήψεις όσον αφορά τη θέση των γυναικών. Οι Τ</a:t>
            </a:r>
            <a:r>
              <a:rPr lang="el-GR" sz="1600" dirty="0" smtClean="0">
                <a:latin typeface="Arial" panose="020B0604020202020204" pitchFamily="34" charset="0"/>
                <a:cs typeface="Arial" panose="020B0604020202020204" pitchFamily="34" charset="0"/>
              </a:rPr>
              <a:t>ουρκοκύπριες </a:t>
            </a:r>
            <a:r>
              <a:rPr lang="el-GR" sz="1600" dirty="0">
                <a:latin typeface="Arial" panose="020B0604020202020204" pitchFamily="34" charset="0"/>
                <a:cs typeface="Arial" panose="020B0604020202020204" pitchFamily="34" charset="0"/>
              </a:rPr>
              <a:t>γυναίκες έχουν μια σημαντικά υψηλότερη πεποίθηση ότι ορισμένοι τύποι εργασίας πρέπει να γίνονται μόνο από γυναίκες και </a:t>
            </a:r>
            <a:r>
              <a:rPr lang="el-GR" sz="1600" dirty="0" smtClean="0">
                <a:latin typeface="Arial" panose="020B0604020202020204" pitchFamily="34" charset="0"/>
                <a:cs typeface="Arial" panose="020B0604020202020204" pitchFamily="34" charset="0"/>
              </a:rPr>
              <a:t>άλλοι </a:t>
            </a:r>
            <a:r>
              <a:rPr lang="el-GR" sz="1600" dirty="0">
                <a:latin typeface="Arial" panose="020B0604020202020204" pitchFamily="34" charset="0"/>
                <a:cs typeface="Arial" panose="020B0604020202020204" pitchFamily="34" charset="0"/>
              </a:rPr>
              <a:t>μόνο από τους </a:t>
            </a:r>
            <a:r>
              <a:rPr lang="el-GR" sz="1600" dirty="0" smtClean="0">
                <a:latin typeface="Arial" panose="020B0604020202020204" pitchFamily="34" charset="0"/>
                <a:cs typeface="Arial" panose="020B0604020202020204" pitchFamily="34" charset="0"/>
              </a:rPr>
              <a:t>άνδρες, </a:t>
            </a:r>
            <a:r>
              <a:rPr lang="el-GR" sz="1600" dirty="0">
                <a:latin typeface="Arial" panose="020B0604020202020204" pitchFamily="34" charset="0"/>
                <a:cs typeface="Arial" panose="020B0604020202020204" pitchFamily="34" charset="0"/>
              </a:rPr>
              <a:t>και ότι είναι δίκαιο για τις γυναίκες να περνούν περισσότερο χρόνο στο σπίτι και </a:t>
            </a:r>
            <a:r>
              <a:rPr lang="el-GR" sz="1600" dirty="0" smtClean="0">
                <a:latin typeface="Arial" panose="020B0604020202020204" pitchFamily="34" charset="0"/>
                <a:cs typeface="Arial" panose="020B0604020202020204" pitchFamily="34" charset="0"/>
              </a:rPr>
              <a:t>για τους </a:t>
            </a:r>
            <a:r>
              <a:rPr lang="el-GR" sz="1600" dirty="0">
                <a:latin typeface="Arial" panose="020B0604020202020204" pitchFamily="34" charset="0"/>
                <a:cs typeface="Arial" panose="020B0604020202020204" pitchFamily="34" charset="0"/>
              </a:rPr>
              <a:t>άνδρες για να </a:t>
            </a:r>
            <a:r>
              <a:rPr lang="el-GR" sz="1600" dirty="0" smtClean="0">
                <a:latin typeface="Arial" panose="020B0604020202020204" pitchFamily="34" charset="0"/>
                <a:cs typeface="Arial" panose="020B0604020202020204" pitchFamily="34" charset="0"/>
              </a:rPr>
              <a:t>φέρνουν </a:t>
            </a:r>
            <a:r>
              <a:rPr lang="el-GR" sz="1600" dirty="0">
                <a:latin typeface="Arial" panose="020B0604020202020204" pitchFamily="34" charset="0"/>
                <a:cs typeface="Arial" panose="020B0604020202020204" pitchFamily="34" charset="0"/>
              </a:rPr>
              <a:t>στο σπίτι το μεγαλύτερο μέρος του εισοδήματος. Ομοίως, οι </a:t>
            </a:r>
            <a:r>
              <a:rPr lang="el-GR" sz="1600" dirty="0" smtClean="0">
                <a:latin typeface="Arial" panose="020B0604020202020204" pitchFamily="34" charset="0"/>
                <a:cs typeface="Arial" panose="020B0604020202020204" pitchFamily="34" charset="0"/>
              </a:rPr>
              <a:t>Τουρκοκύπριες </a:t>
            </a:r>
            <a:r>
              <a:rPr lang="el-GR" sz="1600" dirty="0">
                <a:latin typeface="Arial" panose="020B0604020202020204" pitchFamily="34" charset="0"/>
                <a:cs typeface="Arial" panose="020B0604020202020204" pitchFamily="34" charset="0"/>
              </a:rPr>
              <a:t>γυναίκες τείνουν περισσότερο να πιστεύουν ότι οι γυναίκες ανταμείβονται εξίσου στην εργασία και είναι πιο ειλικρινείς από τους άνδρες. Αντίθετα, οι </a:t>
            </a:r>
            <a:r>
              <a:rPr lang="el-GR" sz="1600" dirty="0" smtClean="0">
                <a:latin typeface="Arial" panose="020B0604020202020204" pitchFamily="34" charset="0"/>
                <a:cs typeface="Arial" panose="020B0604020202020204" pitchFamily="34" charset="0"/>
              </a:rPr>
              <a:t>Ελληνοκύπριες </a:t>
            </a:r>
            <a:r>
              <a:rPr lang="el-GR" sz="1600" dirty="0">
                <a:latin typeface="Arial" panose="020B0604020202020204" pitchFamily="34" charset="0"/>
                <a:cs typeface="Arial" panose="020B0604020202020204" pitchFamily="34" charset="0"/>
              </a:rPr>
              <a:t>γυναίκες αντιλαμβάνονται σαφώς ότι βρίσκονται σε καλύτερη θέση στην κοινωνία σε σύγκριση με την κατάσταση των Τουρκοκυπρίων γυναικών.</a:t>
            </a:r>
          </a:p>
          <a:p>
            <a:pPr algn="just" defTabSz="912813" eaLnBrk="1" hangingPunct="1"/>
            <a:r>
              <a:rPr lang="el-GR" sz="1600" dirty="0" smtClean="0">
                <a:latin typeface="Arial" panose="020B0604020202020204" pitchFamily="34" charset="0"/>
                <a:cs typeface="Arial" panose="020B0604020202020204" pitchFamily="34" charset="0"/>
              </a:rPr>
              <a:t>Η εξέλιξη </a:t>
            </a:r>
            <a:r>
              <a:rPr lang="el-GR" sz="1600" dirty="0">
                <a:latin typeface="Arial" panose="020B0604020202020204" pitchFamily="34" charset="0"/>
                <a:cs typeface="Arial" panose="020B0604020202020204" pitchFamily="34" charset="0"/>
              </a:rPr>
              <a:t>του </a:t>
            </a:r>
            <a:r>
              <a:rPr lang="el-GR" sz="1600" dirty="0" smtClean="0">
                <a:latin typeface="Arial" panose="020B0604020202020204" pitchFamily="34" charset="0"/>
                <a:cs typeface="Arial" panose="020B0604020202020204" pitchFamily="34" charset="0"/>
              </a:rPr>
              <a:t>Κυπριακού </a:t>
            </a:r>
            <a:r>
              <a:rPr lang="el-GR" sz="1600" dirty="0">
                <a:latin typeface="Arial" panose="020B0604020202020204" pitchFamily="34" charset="0"/>
                <a:cs typeface="Arial" panose="020B0604020202020204" pitchFamily="34" charset="0"/>
              </a:rPr>
              <a:t>προβλήματος κατατάσσεται στα χαμηλότερα επίπεδα σημαντικών ζητημάτων ανησυχίας για τις γυναίκες και των δύο κοινοτήτων. Μεταξύ των </a:t>
            </a:r>
            <a:r>
              <a:rPr lang="el-GR" sz="1600" dirty="0" smtClean="0">
                <a:latin typeface="Arial" panose="020B0604020202020204" pitchFamily="34" charset="0"/>
                <a:cs typeface="Arial" panose="020B0604020202020204" pitchFamily="34" charset="0"/>
              </a:rPr>
              <a:t>Τουρκοκυπρίων </a:t>
            </a:r>
            <a:r>
              <a:rPr lang="el-GR" sz="1600" dirty="0">
                <a:latin typeface="Arial" panose="020B0604020202020204" pitchFamily="34" charset="0"/>
                <a:cs typeface="Arial" panose="020B0604020202020204" pitchFamily="34" charset="0"/>
              </a:rPr>
              <a:t>γυναικών, αυτό αντικατοπτρίζεται σε χαμηλά επίπεδα ανησυχίας ως προς το αν </a:t>
            </a:r>
            <a:r>
              <a:rPr lang="el-GR" sz="1600" dirty="0" smtClean="0">
                <a:latin typeface="Arial" panose="020B0604020202020204" pitchFamily="34" charset="0"/>
                <a:cs typeface="Arial" panose="020B0604020202020204" pitchFamily="34" charset="0"/>
              </a:rPr>
              <a:t>θα επιλυθεί </a:t>
            </a:r>
            <a:r>
              <a:rPr lang="el-GR" sz="1600" dirty="0">
                <a:latin typeface="Arial" panose="020B0604020202020204" pitchFamily="34" charset="0"/>
                <a:cs typeface="Arial" panose="020B0604020202020204" pitchFamily="34" charset="0"/>
              </a:rPr>
              <a:t>το </a:t>
            </a:r>
            <a:r>
              <a:rPr lang="el-GR" sz="1600" dirty="0" smtClean="0">
                <a:latin typeface="Arial" panose="020B0604020202020204" pitchFamily="34" charset="0"/>
                <a:cs typeface="Arial" panose="020B0604020202020204" pitchFamily="34" charset="0"/>
              </a:rPr>
              <a:t>Κυπριακό </a:t>
            </a:r>
            <a:r>
              <a:rPr lang="el-GR" sz="1600" dirty="0">
                <a:latin typeface="Arial" panose="020B0604020202020204" pitchFamily="34" charset="0"/>
                <a:cs typeface="Arial" panose="020B0604020202020204" pitchFamily="34" charset="0"/>
              </a:rPr>
              <a:t>πρόβλημα. Αντιθέτως, η λύση στο πρόβλημα χαρακτηρίζεται </a:t>
            </a:r>
            <a:r>
              <a:rPr lang="el-GR" sz="1600" dirty="0" smtClean="0">
                <a:latin typeface="Arial" panose="020B0604020202020204" pitchFamily="34" charset="0"/>
                <a:cs typeface="Arial" panose="020B0604020202020204" pitchFamily="34" charset="0"/>
              </a:rPr>
              <a:t>σαν μεγάλης σημασίας από τις Ελληνοκύπριες. Και στις δύο κοινότητες </a:t>
            </a:r>
            <a:r>
              <a:rPr lang="el-GR" sz="1600" dirty="0">
                <a:latin typeface="Arial" panose="020B0604020202020204" pitchFamily="34" charset="0"/>
                <a:cs typeface="Arial" panose="020B0604020202020204" pitchFamily="34" charset="0"/>
              </a:rPr>
              <a:t>ο </a:t>
            </a:r>
            <a:r>
              <a:rPr lang="el-GR" sz="1600" dirty="0" smtClean="0">
                <a:latin typeface="Arial" panose="020B0604020202020204" pitchFamily="34" charset="0"/>
                <a:cs typeface="Arial" panose="020B0604020202020204" pitchFamily="34" charset="0"/>
              </a:rPr>
              <a:t>εν λόγω πληθυσμός χωρίζεται περίπου ισομερώς </a:t>
            </a:r>
            <a:r>
              <a:rPr lang="el-GR" sz="1600" dirty="0">
                <a:latin typeface="Arial" panose="020B0604020202020204" pitchFamily="34" charset="0"/>
                <a:cs typeface="Arial" panose="020B0604020202020204" pitchFamily="34" charset="0"/>
              </a:rPr>
              <a:t>σε σχέση με το αν οι γυναίκες μπορούν να συνεισφέρουν περισσότερο από τους άνδρες ή να επωφεληθούν από μια λύση στο </a:t>
            </a:r>
            <a:r>
              <a:rPr lang="el-GR" sz="1600" dirty="0" smtClean="0">
                <a:latin typeface="Arial" panose="020B0604020202020204" pitchFamily="34" charset="0"/>
                <a:cs typeface="Arial" panose="020B0604020202020204" pitchFamily="34" charset="0"/>
              </a:rPr>
              <a:t>Κυπριακό </a:t>
            </a:r>
            <a:r>
              <a:rPr lang="el-GR" sz="1600" dirty="0">
                <a:latin typeface="Arial" panose="020B0604020202020204" pitchFamily="34" charset="0"/>
                <a:cs typeface="Arial" panose="020B0604020202020204" pitchFamily="34" charset="0"/>
              </a:rPr>
              <a:t>πρόβλημα</a:t>
            </a:r>
            <a:r>
              <a:rPr lang="el-GR" sz="1600" dirty="0" smtClean="0">
                <a:latin typeface="Arial" panose="020B0604020202020204" pitchFamily="34" charset="0"/>
                <a:cs typeface="Arial" panose="020B0604020202020204" pitchFamily="34" charset="0"/>
              </a:rPr>
              <a:t>.</a:t>
            </a:r>
            <a:endParaRPr lang="en-GB" sz="1600" dirty="0" smtClean="0">
              <a:latin typeface="Arial" panose="020B0604020202020204" pitchFamily="34" charset="0"/>
              <a:cs typeface="Arial" panose="020B0604020202020204" pitchFamily="34" charset="0"/>
            </a:endParaRPr>
          </a:p>
        </p:txBody>
      </p:sp>
      <p:sp>
        <p:nvSpPr>
          <p:cNvPr id="8"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5</a:t>
            </a:fld>
            <a:endParaRPr lang="en-US" dirty="0"/>
          </a:p>
        </p:txBody>
      </p:sp>
    </p:spTree>
    <p:extLst>
      <p:ext uri="{BB962C8B-B14F-4D97-AF65-F5344CB8AC3E}">
        <p14:creationId xmlns:p14="http://schemas.microsoft.com/office/powerpoint/2010/main" val="2508015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84312" y="445467"/>
            <a:ext cx="7992888" cy="531326"/>
          </a:xfrm>
          <a:noFill/>
        </p:spPr>
        <p:txBody>
          <a:bodyPr>
            <a:noAutofit/>
          </a:bodyPr>
          <a:lstStyle/>
          <a:p>
            <a:pPr defTabSz="1363663"/>
            <a:r>
              <a:rPr lang="el-GR" sz="2400" dirty="0" smtClean="0">
                <a:latin typeface="Arial" panose="020B0604020202020204" pitchFamily="34" charset="0"/>
                <a:cs typeface="Arial" panose="020B0604020202020204" pitchFamily="34" charset="0"/>
              </a:rPr>
              <a:t>ΣΗΜΑΝΤΙΚΟΤΗΤΑ ΘΕΜΑΤΩΝ ΓΙΑ ΤΙΣ ΓΥΝΑΙΚΕΣ </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ΕΛΛΗΝΟΚΥΠΡΙΕΣ</a:t>
            </a:r>
            <a:endParaRPr lang="en-US" sz="24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6</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p:nvPr>
            <p:extLst>
              <p:ext uri="{D42A27DB-BD31-4B8C-83A1-F6EECF244321}">
                <p14:modId xmlns:p14="http://schemas.microsoft.com/office/powerpoint/2010/main" val="3505552214"/>
              </p:ext>
            </p:extLst>
          </p:nvPr>
        </p:nvGraphicFramePr>
        <p:xfrm>
          <a:off x="251520" y="1272696"/>
          <a:ext cx="8352928" cy="50750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383821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84312" y="548681"/>
            <a:ext cx="7992888" cy="531326"/>
          </a:xfrm>
          <a:noFill/>
        </p:spPr>
        <p:txBody>
          <a:bodyPr>
            <a:noAutofit/>
          </a:bodyPr>
          <a:lstStyle/>
          <a:p>
            <a:pPr defTabSz="1363663"/>
            <a:r>
              <a:rPr lang="el-GR" sz="2400" dirty="0">
                <a:latin typeface="Arial" panose="020B0604020202020204" pitchFamily="34" charset="0"/>
                <a:cs typeface="Arial" panose="020B0604020202020204" pitchFamily="34" charset="0"/>
              </a:rPr>
              <a:t>ΣΗΜΑΝΤΙΚΟΤΗΤΑ ΘΕΜΑΤΩΝ ΓΙΑ ΤΙΣ ΓΥΝΑΙΚΕΣ </a:t>
            </a:r>
            <a:r>
              <a:rPr lang="en-US" sz="2400" dirty="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ΤΟΥΡΚΟΚΥΠΡΙΕΣ</a:t>
            </a:r>
            <a:endParaRPr lang="en-US" sz="24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7</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p:nvPr>
            <p:extLst>
              <p:ext uri="{D42A27DB-BD31-4B8C-83A1-F6EECF244321}">
                <p14:modId xmlns:p14="http://schemas.microsoft.com/office/powerpoint/2010/main" val="775283214"/>
              </p:ext>
            </p:extLst>
          </p:nvPr>
        </p:nvGraphicFramePr>
        <p:xfrm>
          <a:off x="251520" y="1272696"/>
          <a:ext cx="8352928" cy="50750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4830029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84312" y="445467"/>
            <a:ext cx="7992888" cy="531326"/>
          </a:xfrm>
          <a:noFill/>
        </p:spPr>
        <p:txBody>
          <a:bodyPr>
            <a:noAutofit/>
          </a:bodyPr>
          <a:lstStyle/>
          <a:p>
            <a:pPr defTabSz="1363663"/>
            <a:r>
              <a:rPr lang="el-GR" sz="2400" dirty="0">
                <a:latin typeface="Arial" panose="020B0604020202020204" pitchFamily="34" charset="0"/>
                <a:cs typeface="Arial" panose="020B0604020202020204" pitchFamily="34" charset="0"/>
              </a:rPr>
              <a:t>ΣΗΜΑΝΤΙΚΟΤΗΤΑ ΘΕΜΑΤΩΝ ΓΙΑ ΤΙΣ </a:t>
            </a:r>
            <a:r>
              <a:rPr lang="el-GR" sz="2400" dirty="0" smtClean="0">
                <a:latin typeface="Arial" panose="020B0604020202020204" pitchFamily="34" charset="0"/>
                <a:cs typeface="Arial" panose="020B0604020202020204" pitchFamily="34" charset="0"/>
              </a:rPr>
              <a:t>ΓΥΝΑΙΚΕΣ</a:t>
            </a:r>
            <a:br>
              <a:rPr lang="el-GR"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 </a:t>
            </a:r>
            <a:r>
              <a:rPr lang="el-GR" sz="2400" dirty="0" smtClean="0">
                <a:latin typeface="Arial" panose="020B0604020202020204" pitchFamily="34" charset="0"/>
                <a:cs typeface="Arial" panose="020B0604020202020204" pitchFamily="34" charset="0"/>
              </a:rPr>
              <a:t>ΠΟΛΥ ΣΗΜΑΝΤΙΚΟ</a:t>
            </a:r>
            <a:endParaRPr lang="en-US" sz="24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8</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6" name="Chart 5"/>
          <p:cNvGraphicFramePr/>
          <p:nvPr>
            <p:extLst>
              <p:ext uri="{D42A27DB-BD31-4B8C-83A1-F6EECF244321}">
                <p14:modId xmlns:p14="http://schemas.microsoft.com/office/powerpoint/2010/main" val="1054194653"/>
              </p:ext>
            </p:extLst>
          </p:nvPr>
        </p:nvGraphicFramePr>
        <p:xfrm>
          <a:off x="0" y="1158281"/>
          <a:ext cx="8782000" cy="54390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3330246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484312" y="445467"/>
            <a:ext cx="7992888" cy="531326"/>
          </a:xfrm>
          <a:noFill/>
        </p:spPr>
        <p:txBody>
          <a:bodyPr>
            <a:noAutofit/>
          </a:bodyPr>
          <a:lstStyle/>
          <a:p>
            <a:pPr defTabSz="1363663"/>
            <a:r>
              <a:rPr lang="el-GR" sz="2400" dirty="0" smtClean="0">
                <a:latin typeface="Arial" panose="020B0604020202020204" pitchFamily="34" charset="0"/>
                <a:cs typeface="Arial" panose="020B0604020202020204" pitchFamily="34" charset="0"/>
              </a:rPr>
              <a:t>ΒΑΘΜΟΣ ΙΚΑΝΟΠΟΙΗΣΗΣ ΜΕ ΔΙΑΦΟΡΑ ΘΕΜΑΤΑ</a:t>
            </a:r>
            <a:br>
              <a:rPr lang="el-GR" sz="2400" dirty="0" smtClean="0">
                <a:latin typeface="Arial" panose="020B0604020202020204" pitchFamily="34" charset="0"/>
                <a:cs typeface="Arial" panose="020B0604020202020204" pitchFamily="34" charset="0"/>
              </a:rPr>
            </a:br>
            <a:r>
              <a:rPr lang="el-GR" sz="2400" dirty="0" smtClean="0">
                <a:latin typeface="Arial" panose="020B0604020202020204" pitchFamily="34" charset="0"/>
                <a:cs typeface="Arial" panose="020B0604020202020204" pitchFamily="34" charset="0"/>
              </a:rPr>
              <a:t> - ΕΛΛΗΝΟΚΥΠΡΙΕΣ </a:t>
            </a:r>
            <a:endParaRPr lang="en-US" sz="2400" b="0" dirty="0">
              <a:solidFill>
                <a:srgbClr val="FF0000"/>
              </a:solidFill>
              <a:latin typeface="Arial" panose="020B0604020202020204" pitchFamily="34" charset="0"/>
              <a:cs typeface="Arial" panose="020B0604020202020204" pitchFamily="34" charset="0"/>
            </a:endParaRPr>
          </a:p>
        </p:txBody>
      </p:sp>
      <p:sp>
        <p:nvSpPr>
          <p:cNvPr id="23" name="Slide Number Placeholder 8"/>
          <p:cNvSpPr>
            <a:spLocks noGrp="1"/>
          </p:cNvSpPr>
          <p:nvPr>
            <p:ph type="sldNum" sz="quarter" idx="11"/>
          </p:nvPr>
        </p:nvSpPr>
        <p:spPr>
          <a:xfrm>
            <a:off x="8172400" y="6347792"/>
            <a:ext cx="609600" cy="609600"/>
          </a:xfrm>
        </p:spPr>
        <p:txBody>
          <a:bodyPr rtlCol="0"/>
          <a:lstStyle>
            <a:lvl1pPr>
              <a:defRPr b="0">
                <a:latin typeface="Verdana" pitchFamily="34" charset="0"/>
                <a:ea typeface="Verdana" pitchFamily="34" charset="0"/>
                <a:cs typeface="Verdana" pitchFamily="34" charset="0"/>
              </a:defRPr>
            </a:lvl1pPr>
          </a:lstStyle>
          <a:p>
            <a:pPr>
              <a:defRPr/>
            </a:pPr>
            <a:fld id="{8DDD332A-F710-4F8F-B2D9-D093C012D2FB}" type="slidenum">
              <a:rPr lang="en-US"/>
              <a:pPr>
                <a:defRPr/>
              </a:pPr>
              <a:t>9</a:t>
            </a:fld>
            <a:endParaRPr lang="en-US" dirty="0"/>
          </a:p>
        </p:txBody>
      </p:sp>
      <p:cxnSp>
        <p:nvCxnSpPr>
          <p:cNvPr id="3" name="Straight Connector 2"/>
          <p:cNvCxnSpPr/>
          <p:nvPr/>
        </p:nvCxnSpPr>
        <p:spPr>
          <a:xfrm>
            <a:off x="395536" y="1124744"/>
            <a:ext cx="80480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5536" y="6381328"/>
            <a:ext cx="8048004"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p:nvPr>
            <p:extLst>
              <p:ext uri="{D42A27DB-BD31-4B8C-83A1-F6EECF244321}">
                <p14:modId xmlns:p14="http://schemas.microsoft.com/office/powerpoint/2010/main" val="387419136"/>
              </p:ext>
            </p:extLst>
          </p:nvPr>
        </p:nvGraphicFramePr>
        <p:xfrm>
          <a:off x="251520" y="1272696"/>
          <a:ext cx="8352928" cy="50750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12758629"/>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Oriel</Template>
  <TotalTime>18752</TotalTime>
  <Words>1103</Words>
  <Application>Microsoft Office PowerPoint</Application>
  <PresentationFormat>On-screen Show (4:3)</PresentationFormat>
  <Paragraphs>135</Paragraphs>
  <Slides>32</Slides>
  <Notes>31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Oriel</vt:lpstr>
      <vt:lpstr>Εκθεση Αποτελεσματων Ερευνας Αναμεσα Σε Ελληνοκυπριες και Τουρκοκυπριες Γυναικες   Ετοιμαστηκε για   Εθνκο Μηχανισμο Για τα Δικαιωματα της Γυναικασ</vt:lpstr>
      <vt:lpstr>ΣΧΕΔΙΑΣΜΟΣ ΕΡΕΥΝΑΣ ΚΑΙ ΜΕΘΟΔΟΛΟΓΙΑ</vt:lpstr>
      <vt:lpstr>Κυρια Συμπερασματα</vt:lpstr>
      <vt:lpstr>Κυρια Συμπερασματα</vt:lpstr>
      <vt:lpstr>Κυρια Συμπερασματα</vt:lpstr>
      <vt:lpstr>ΣΗΜΑΝΤΙΚΟΤΗΤΑ ΘΕΜΑΤΩΝ ΓΙΑ ΤΙΣ ΓΥΝΑΙΚΕΣ – ΕΛΛΗΝΟΚΥΠΡΙΕΣ</vt:lpstr>
      <vt:lpstr>ΣΗΜΑΝΤΙΚΟΤΗΤΑ ΘΕΜΑΤΩΝ ΓΙΑ ΤΙΣ ΓΥΝΑΙΚΕΣ – ΤΟΥΡΚΟΚΥΠΡΙΕΣ</vt:lpstr>
      <vt:lpstr>ΣΗΜΑΝΤΙΚΟΤΗΤΑ ΘΕΜΑΤΩΝ ΓΙΑ ΤΙΣ ΓΥΝΑΙΚΕΣ – % ΠΟΛΥ ΣΗΜΑΝΤΙΚΟ</vt:lpstr>
      <vt:lpstr>ΒΑΘΜΟΣ ΙΚΑΝΟΠΟΙΗΣΗΣ ΜΕ ΔΙΑΦΟΡΑ ΘΕΜΑΤΑ  - ΕΛΛΗΝΟΚΥΠΡΙΕΣ </vt:lpstr>
      <vt:lpstr>ΒΑΘΜΟΣ ΙΚΑΝΟΠΟΙΗΣΗΣ ΜΕ ΔΙΑΦΟΡΑ ΘΕΜΑΤΑ  - ΤΟΥΡΚΟΚΥΠΡΙΕΣ </vt:lpstr>
      <vt:lpstr>ΒΑΘΜΟΣ ΙΚΑΝΟΠΟΙΗΣΗΣ ΜΕ ΔΙΑΦΟΡΑ ΘΕΜΑΤΑ</vt:lpstr>
      <vt:lpstr>ΕΞΕΛΙΞΗ ΤΗΣ ΘΕΣΗΣ ΤΗΣ ΓΥΝΑΙΚΑΣ ΣΤΗΝ ΚΟΙΝΩΝΙΑ</vt:lpstr>
      <vt:lpstr>ΑΝΤΙΛΗΨΗ ΚΑΤΑ ΠΟΣΟ ΟΙ ΓΥΝΑΙΚΕΣ ΤΗΣ ΚΥΠΡΟΥ ΕΧΟΥΝ ΙΣΗ ΜΕΤΑΧΕΙΡΙΣΗ ΩΣΤΕ ΝΑ ΦΤΑΣΟΥΝ ΤΟ ΜΕΓΙΣΤΟ ΤΩΝ ΙΚΑΝΟΤΗΤΩΝ ΤΟΥΣ</vt:lpstr>
      <vt:lpstr>   ΑΞΙΟΛΟΓΗΣΗ ΤΩΝ ΕΥΚΑΙΡΙΩΝ ΓΙΑ ΤΙΣ ΓΥΝΑΙΚΕΣ – ΕΛΛΗΝΟΚΥΠΡΙΕΣ</vt:lpstr>
      <vt:lpstr>ΑΞΙΟΛΟΓΗΣΗ ΤΩΝ ΕΥΚΑΙΡΙΩΝ ΓΙΑ ΤΙΣ ΓΥΝΑΙΚΕΣ – ΤΟΥΡΚΟΚΥΠΡΙΕΣ</vt:lpstr>
      <vt:lpstr>ΑΞΙΟΛΟΓΗΣΗ ΤΩΝ ΕΥΚΑΙΡΙΩΝ ΓΙΑ ΤΙΣ ΓΥΝΑΙΚΕΣ </vt:lpstr>
      <vt:lpstr>ΠΡΟΣΩΠΙΚΕΣ ΑΡΝΗΤΙΚΕΣ ΕΜΠΕΙΡΙΕΣ ΚΑΤΆ ΤΟΝ ΤΕΛΕΥΤΑΙΟ ΕΝΑ ΧΡΟΝΟ</vt:lpstr>
      <vt:lpstr>ΕΠΙΠΕΔΟ ΣΥΜΜΕΤΟΧΗΣ ΜΕΧΡΙ ΣΗΜΕΡΑ ΣΕ ΔΙΑΦΟΡΕΣ ΘΕΣΕΙΣ</vt:lpstr>
      <vt:lpstr>ΒΑΘΜΟΣ ΕΝΔΙΑΦΕΡΟΝΤΟΣ ΓΙΑ ΔΙΑΦΟΡΕΣ ΕΥΚΑΙΡΙΕΣ ΣΤΟ ΜΕΛΛΟΝ – ΕΛΛΗΝΟΚΥΠΡΙΕΣ</vt:lpstr>
      <vt:lpstr>ΒΑΘΜΟΣ ΕΝΔΙΑΦΕΡΟΝΤΟΣ ΓΙΑ ΔΙΑΦΟΡΕΣ ΕΥΚΑΙΡΙΕΣ ΣΤΟ ΜΕΛΛΟΝ – ΤΟΥΡΚΟΚΥΠΡΙΕΣ</vt:lpstr>
      <vt:lpstr>ΑΝΤΙΛΗΨΕΙΣ ΓΙΑ ΤΗ ΘΕΣΗ ΤΗΣ ΓΥΝΑΙΚΑΣ  – ΕΛΛΗΝΟΚΥΠΡΙΕΣ</vt:lpstr>
      <vt:lpstr>ΑΝΤΙΛΗΨΕΙΣ ΓΙΑ ΤΗ ΘΕΣΗ ΤΗΣ ΓΥΝΑΙΚΑΣ  – ΤΟΥΡΚΟΚΥΠΡΙΕΣ</vt:lpstr>
      <vt:lpstr>ΑΝΤΙΛΗΨΕΙΣ ΓΙΑ ΤΗ ΘΕΣΗ ΤΗΣ ΓΥΝΑΙΚΑΣ </vt:lpstr>
      <vt:lpstr>ΑΝΤΙΛΗΨΕΙΣ ΓΙΑ ΤΗΝ ΠΟΛΙΤΙΚΗ ΚΑΤΑΣΤΑΣΗ ΣΤΗΝ ΚΥΠΡΟ – ΕΛΛΗΝΟΚΥΠΡΙΕΣ</vt:lpstr>
      <vt:lpstr>ΑΝΤΙΛΗΨΕΙΣ ΓΙΑ ΤΗΝ ΠΟΛΙΤΙΚΗ ΚΑΤΑΣΤΑΣΗ ΣΤΗΝ ΚΥΠΡΟ – ΤΟΥΡΚΟΚΥΠΡΙΕΣ</vt:lpstr>
      <vt:lpstr>ΑΝΤΙΛΗΨΕΙΣ ΓΙΑ ΤΗΝ ΠΟΛΙΤΙΚΗ ΚΑΤΑΣΤΑΣΗ ΣΤΗΝ ΚΥΠΡΟ </vt:lpstr>
      <vt:lpstr>ΣΥΧΝΟΤΗΤΑ ΠΡΟΣΩΠΙΚΗΣ ΕΠΑΦΗΣ ΜΕ ΓΥΝΑΙΚΕΣ ΑΠΟ ΤΗΝ ΑΛΛΗ ΚΟΙΝΟΤΗΤΑ</vt:lpstr>
      <vt:lpstr>ΠΟΛΙΤΙΚΗ ΤΟΠΟΘΕΤΗΣΗ</vt:lpstr>
      <vt:lpstr>ΣΥΓΚΡΙΤΙΚΟ ΠΡΟΦΙΛ - ΕΡΓΑΣΙΑ</vt:lpstr>
      <vt:lpstr>ΣΥΓΚΡΙΤΙΚΟ ΠΡΟΦΙΛ  – ΟΙΚΟΓΕΝΕΙΑΚΗ ΚΑΤΑΣΤΑΣΗ ΚΑΙ ΠΑΙΔΙΑ</vt:lpstr>
      <vt:lpstr>ΣΥΓΚΡΙΤΙΚΟ ΠΡΟΦΙΛ  – ΜΟΡΦΩΤΙΚΟ ΕΠΙΠΕΔΟ ΚΑΙ ΕΙΣΟΔΗΜΑ</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Stalo</dc:creator>
  <cp:lastModifiedBy>Dora Charalambous</cp:lastModifiedBy>
  <cp:revision>2218</cp:revision>
  <dcterms:created xsi:type="dcterms:W3CDTF">2009-02-18T12:57:03Z</dcterms:created>
  <dcterms:modified xsi:type="dcterms:W3CDTF">2018-04-03T06:36:37Z</dcterms:modified>
</cp:coreProperties>
</file>